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3" r:id="rId4"/>
    <p:sldId id="265" r:id="rId5"/>
    <p:sldId id="264" r:id="rId6"/>
    <p:sldId id="267" r:id="rId7"/>
    <p:sldId id="258" r:id="rId8"/>
    <p:sldId id="259" r:id="rId9"/>
    <p:sldId id="260" r:id="rId10"/>
    <p:sldId id="268" r:id="rId11"/>
    <p:sldId id="269" r:id="rId12"/>
    <p:sldId id="262" r:id="rId13"/>
    <p:sldId id="261" r:id="rId14"/>
    <p:sldId id="271" r:id="rId15"/>
    <p:sldId id="283" r:id="rId16"/>
    <p:sldId id="272" r:id="rId17"/>
    <p:sldId id="273" r:id="rId18"/>
    <p:sldId id="277" r:id="rId19"/>
    <p:sldId id="278" r:id="rId20"/>
    <p:sldId id="274" r:id="rId21"/>
    <p:sldId id="284" r:id="rId22"/>
    <p:sldId id="275" r:id="rId23"/>
    <p:sldId id="279" r:id="rId24"/>
    <p:sldId id="280" r:id="rId25"/>
    <p:sldId id="281" r:id="rId26"/>
    <p:sldId id="282" r:id="rId27"/>
    <p:sldId id="276" r:id="rId28"/>
    <p:sldId id="288" r:id="rId29"/>
    <p:sldId id="285"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75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0B1A38-E3F3-C146-9F83-8B207FEA792A}"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1A38-E3F3-C146-9F83-8B207FEA792A}"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1A38-E3F3-C146-9F83-8B207FEA792A}"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1A38-E3F3-C146-9F83-8B207FEA792A}"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B1A38-E3F3-C146-9F83-8B207FEA792A}"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0B1A38-E3F3-C146-9F83-8B207FEA792A}"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B1A38-E3F3-C146-9F83-8B207FEA792A}" type="datetimeFigureOut">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B1A38-E3F3-C146-9F83-8B207FEA792A}"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1A38-E3F3-C146-9F83-8B207FEA792A}"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B1A38-E3F3-C146-9F83-8B207FEA792A}"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B1A38-E3F3-C146-9F83-8B207FEA792A}"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7FB49-8B12-A547-BBB0-3428E33756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1A38-E3F3-C146-9F83-8B207FEA792A}" type="datetimeFigureOut">
              <a:rPr lang="en-US" smtClean="0"/>
              <a:pPr/>
              <a:t>3/11/2013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7FB49-8B12-A547-BBB0-3428E33756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67350"/>
            <a:ext cx="7772400" cy="1013265"/>
          </a:xfrm>
        </p:spPr>
        <p:txBody>
          <a:bodyPr>
            <a:noAutofit/>
          </a:bodyPr>
          <a:lstStyle/>
          <a:p>
            <a:r>
              <a:rPr lang="en-US" sz="7200" dirty="0" smtClean="0">
                <a:solidFill>
                  <a:srgbClr val="800000"/>
                </a:solidFill>
                <a:effectLst>
                  <a:outerShdw blurRad="38100" dist="38100" dir="2700000" algn="tl">
                    <a:srgbClr val="000000">
                      <a:alpha val="43137"/>
                    </a:srgbClr>
                  </a:outerShdw>
                </a:effectLst>
                <a:latin typeface="Cooper Black"/>
                <a:cs typeface="Cooper Black"/>
              </a:rPr>
              <a:t>EAP Writing Assessment</a:t>
            </a:r>
            <a:endParaRPr lang="en-US" sz="7200" dirty="0">
              <a:solidFill>
                <a:srgbClr val="800000"/>
              </a:solidFill>
              <a:effectLst>
                <a:outerShdw blurRad="38100" dist="38100" dir="2700000" algn="tl">
                  <a:srgbClr val="000000">
                    <a:alpha val="43137"/>
                  </a:srgbClr>
                </a:outerShdw>
              </a:effectLst>
              <a:latin typeface="Cooper Black"/>
              <a:cs typeface="Cooper Black"/>
            </a:endParaRPr>
          </a:p>
        </p:txBody>
      </p:sp>
      <p:sp>
        <p:nvSpPr>
          <p:cNvPr id="3" name="Subtitle 2"/>
          <p:cNvSpPr>
            <a:spLocks noGrp="1"/>
          </p:cNvSpPr>
          <p:nvPr>
            <p:ph type="subTitle" idx="1"/>
          </p:nvPr>
        </p:nvSpPr>
        <p:spPr>
          <a:xfrm>
            <a:off x="1371600" y="5268448"/>
            <a:ext cx="6400800" cy="1160315"/>
          </a:xfrm>
        </p:spPr>
        <p:txBody>
          <a:bodyPr>
            <a:normAutofit/>
          </a:bodyPr>
          <a:lstStyle/>
          <a:p>
            <a:r>
              <a:rPr lang="en-US" dirty="0" smtClean="0">
                <a:solidFill>
                  <a:srgbClr val="000090"/>
                </a:solidFill>
              </a:rPr>
              <a:t>Preparation Mini-Unit</a:t>
            </a:r>
            <a:endParaRPr lang="en-US" dirty="0">
              <a:solidFill>
                <a:srgbClr val="000090"/>
              </a:solidFill>
            </a:endParaRPr>
          </a:p>
        </p:txBody>
      </p:sp>
      <p:pic>
        <p:nvPicPr>
          <p:cNvPr id="5" name="Picture 4"/>
          <p:cNvPicPr>
            <a:picLocks noChangeAspect="1"/>
          </p:cNvPicPr>
          <p:nvPr/>
        </p:nvPicPr>
        <p:blipFill>
          <a:blip r:embed="rId2"/>
          <a:stretch>
            <a:fillRect/>
          </a:stretch>
        </p:blipFill>
        <p:spPr>
          <a:xfrm>
            <a:off x="351892" y="214295"/>
            <a:ext cx="8792108" cy="163668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FF0000"/>
                </a:solidFill>
              </a:rPr>
              <a:t>Looking at the Criteria</a:t>
            </a:r>
            <a:endParaRPr lang="en-US" b="1" dirty="0">
              <a:solidFill>
                <a:srgbClr val="FF0000"/>
              </a:solidFill>
            </a:endParaRPr>
          </a:p>
        </p:txBody>
      </p:sp>
      <p:sp>
        <p:nvSpPr>
          <p:cNvPr id="3" name="Content Placeholder 2"/>
          <p:cNvSpPr>
            <a:spLocks noGrp="1"/>
          </p:cNvSpPr>
          <p:nvPr>
            <p:ph idx="1"/>
          </p:nvPr>
        </p:nvSpPr>
        <p:spPr>
          <a:xfrm>
            <a:off x="457200" y="1600200"/>
            <a:ext cx="8229600" cy="5016721"/>
          </a:xfrm>
        </p:spPr>
        <p:txBody>
          <a:bodyPr>
            <a:normAutofit fontScale="92500"/>
          </a:bodyPr>
          <a:lstStyle/>
          <a:p>
            <a:r>
              <a:rPr lang="en-US" dirty="0" smtClean="0"/>
              <a:t>Example for first area of criteria:</a:t>
            </a:r>
          </a:p>
          <a:p>
            <a:pPr>
              <a:buNone/>
            </a:pPr>
            <a:r>
              <a:rPr lang="en-US" b="1" dirty="0" smtClean="0">
                <a:solidFill>
                  <a:srgbClr val="008000"/>
                </a:solidFill>
              </a:rPr>
              <a:t>Response to the Topic (level 6): </a:t>
            </a:r>
            <a:r>
              <a:rPr lang="en-US" dirty="0" smtClean="0"/>
              <a:t>addresses the topic clearly and responds effectively to all aspects of the prompt</a:t>
            </a:r>
          </a:p>
          <a:p>
            <a:pPr>
              <a:buNone/>
            </a:pPr>
            <a:r>
              <a:rPr lang="en-US" b="1" dirty="0" smtClean="0">
                <a:solidFill>
                  <a:srgbClr val="660066"/>
                </a:solidFill>
              </a:rPr>
              <a:t>Other levels: </a:t>
            </a:r>
            <a:r>
              <a:rPr lang="en-US" dirty="0" smtClean="0">
                <a:solidFill>
                  <a:srgbClr val="660066"/>
                </a:solidFill>
              </a:rPr>
              <a:t>What language stands out? What do we know we must AVOID in order to succeed? </a:t>
            </a:r>
          </a:p>
          <a:p>
            <a:pPr>
              <a:buNone/>
            </a:pPr>
            <a:r>
              <a:rPr lang="en-US" b="1" dirty="0" smtClean="0">
                <a:solidFill>
                  <a:srgbClr val="008000"/>
                </a:solidFill>
              </a:rPr>
              <a:t>In other words: </a:t>
            </a:r>
          </a:p>
          <a:p>
            <a:pPr>
              <a:buNone/>
            </a:pPr>
            <a:r>
              <a:rPr lang="en-US" b="1" i="1" dirty="0" smtClean="0">
                <a:solidFill>
                  <a:srgbClr val="0000FF"/>
                </a:solidFill>
              </a:rPr>
              <a:t>	I must clearly focus on the </a:t>
            </a:r>
            <a:r>
              <a:rPr lang="en-US" b="1" i="1" dirty="0" smtClean="0">
                <a:solidFill>
                  <a:srgbClr val="FF0000"/>
                </a:solidFill>
              </a:rPr>
              <a:t>GIVEN topic </a:t>
            </a:r>
            <a:r>
              <a:rPr lang="en-US" b="1" i="1" dirty="0" smtClean="0">
                <a:solidFill>
                  <a:srgbClr val="0000FF"/>
                </a:solidFill>
              </a:rPr>
              <a:t>and respond to </a:t>
            </a:r>
            <a:r>
              <a:rPr lang="en-US" b="1" i="1" dirty="0" smtClean="0">
                <a:solidFill>
                  <a:srgbClr val="FF0000"/>
                </a:solidFill>
              </a:rPr>
              <a:t>ALL</a:t>
            </a:r>
            <a:r>
              <a:rPr lang="en-US" b="1" i="1" dirty="0" smtClean="0">
                <a:solidFill>
                  <a:srgbClr val="0000FF"/>
                </a:solidFill>
              </a:rPr>
              <a:t> instructions given in the prompt.  </a:t>
            </a:r>
            <a:endParaRPr lang="en-US" b="1" i="1" dirty="0">
              <a:solidFill>
                <a:srgbClr val="0000FF"/>
              </a:solidFill>
            </a:endParaRPr>
          </a:p>
        </p:txBody>
      </p:sp>
      <p:pic>
        <p:nvPicPr>
          <p:cNvPr id="4" name="Picture 3"/>
          <p:cNvPicPr>
            <a:picLocks noChangeAspect="1"/>
          </p:cNvPicPr>
          <p:nvPr/>
        </p:nvPicPr>
        <p:blipFill>
          <a:blip r:embed="rId2"/>
          <a:stretch>
            <a:fillRect/>
          </a:stretch>
        </p:blipFill>
        <p:spPr>
          <a:xfrm>
            <a:off x="544942" y="102377"/>
            <a:ext cx="1696608" cy="1497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FF0000"/>
                </a:solidFill>
              </a:rPr>
              <a:t>Looking at the Criteria</a:t>
            </a:r>
            <a:endParaRPr lang="en-US" b="1" dirty="0">
              <a:solidFill>
                <a:srgbClr val="FF0000"/>
              </a:solidFill>
            </a:endParaRPr>
          </a:p>
        </p:txBody>
      </p:sp>
      <p:sp>
        <p:nvSpPr>
          <p:cNvPr id="3" name="Content Placeholder 2"/>
          <p:cNvSpPr>
            <a:spLocks noGrp="1"/>
          </p:cNvSpPr>
          <p:nvPr>
            <p:ph idx="1"/>
          </p:nvPr>
        </p:nvSpPr>
        <p:spPr>
          <a:xfrm>
            <a:off x="250843" y="1600200"/>
            <a:ext cx="8893157" cy="5257800"/>
          </a:xfrm>
        </p:spPr>
        <p:txBody>
          <a:bodyPr>
            <a:normAutofit fontScale="85000" lnSpcReduction="10000"/>
          </a:bodyPr>
          <a:lstStyle/>
          <a:p>
            <a:r>
              <a:rPr lang="en-US" sz="2824" dirty="0" smtClean="0"/>
              <a:t>Your goal should be to score in the </a:t>
            </a:r>
            <a:r>
              <a:rPr lang="en-US" sz="2824" dirty="0" smtClean="0">
                <a:solidFill>
                  <a:srgbClr val="FF0000"/>
                </a:solidFill>
              </a:rPr>
              <a:t>Superior level 6</a:t>
            </a:r>
            <a:r>
              <a:rPr lang="en-US" sz="2824" dirty="0" smtClean="0"/>
              <a:t> on the rubric. Remember – </a:t>
            </a:r>
            <a:r>
              <a:rPr lang="en-US" sz="2824" i="1" dirty="0" smtClean="0">
                <a:solidFill>
                  <a:srgbClr val="0000FF"/>
                </a:solidFill>
              </a:rPr>
              <a:t>always aim high!! </a:t>
            </a:r>
          </a:p>
          <a:p>
            <a:r>
              <a:rPr lang="en-US" sz="2824" dirty="0" smtClean="0"/>
              <a:t>Working with your partner, look at the language used to describe the </a:t>
            </a:r>
            <a:r>
              <a:rPr lang="en-US" sz="2824" dirty="0" smtClean="0">
                <a:solidFill>
                  <a:srgbClr val="FF0000"/>
                </a:solidFill>
              </a:rPr>
              <a:t>6 different areas </a:t>
            </a:r>
            <a:r>
              <a:rPr lang="en-US" sz="2824" dirty="0" smtClean="0"/>
              <a:t>on the rubric under the </a:t>
            </a:r>
            <a:r>
              <a:rPr lang="en-US" sz="2824" dirty="0" smtClean="0">
                <a:solidFill>
                  <a:srgbClr val="FF0000"/>
                </a:solidFill>
              </a:rPr>
              <a:t>“Superior level 6”.</a:t>
            </a:r>
          </a:p>
          <a:p>
            <a:pPr marL="514350" indent="-514350">
              <a:buFont typeface="+mj-lt"/>
              <a:buAutoNum type="arabicPeriod"/>
            </a:pPr>
            <a:r>
              <a:rPr lang="en-US" b="1" dirty="0" smtClean="0">
                <a:solidFill>
                  <a:srgbClr val="008000"/>
                </a:solidFill>
              </a:rPr>
              <a:t>For each area of the rubric under level 6, discuss with your partner what you must do as the writer. </a:t>
            </a:r>
          </a:p>
          <a:p>
            <a:pPr marL="971550" lvl="1" indent="-514350">
              <a:buNone/>
            </a:pPr>
            <a:r>
              <a:rPr lang="en-US" b="1" dirty="0" err="1" smtClean="0">
                <a:solidFill>
                  <a:srgbClr val="008000"/>
                </a:solidFill>
                <a:sym typeface="Wingdings"/>
              </a:rPr>
              <a:t></a:t>
            </a:r>
            <a:r>
              <a:rPr lang="en-US" b="1" dirty="0" smtClean="0">
                <a:solidFill>
                  <a:srgbClr val="008000"/>
                </a:solidFill>
                <a:sym typeface="Wingdings"/>
              </a:rPr>
              <a:t> </a:t>
            </a:r>
            <a:r>
              <a:rPr lang="en-US" b="1" dirty="0" smtClean="0">
                <a:solidFill>
                  <a:srgbClr val="008000"/>
                </a:solidFill>
              </a:rPr>
              <a:t>What will the scorer be looking for in your essay for this score level?</a:t>
            </a:r>
          </a:p>
          <a:p>
            <a:pPr marL="514350" indent="-514350">
              <a:buFont typeface="+mj-lt"/>
              <a:buAutoNum type="arabicPeriod"/>
            </a:pPr>
            <a:r>
              <a:rPr lang="en-US" b="1" dirty="0" smtClean="0">
                <a:solidFill>
                  <a:srgbClr val="0000FF"/>
                </a:solidFill>
              </a:rPr>
              <a:t>Then, look at the language used in some of the lower score levels in that criteria area. </a:t>
            </a:r>
          </a:p>
          <a:p>
            <a:pPr marL="971550" lvl="1" indent="-514350">
              <a:buNone/>
            </a:pPr>
            <a:r>
              <a:rPr lang="en-US" b="1" dirty="0" err="1" smtClean="0">
                <a:solidFill>
                  <a:srgbClr val="0000FF"/>
                </a:solidFill>
                <a:sym typeface="Wingdings"/>
              </a:rPr>
              <a:t></a:t>
            </a:r>
            <a:r>
              <a:rPr lang="en-US" b="1" dirty="0" smtClean="0">
                <a:solidFill>
                  <a:srgbClr val="0000FF"/>
                </a:solidFill>
                <a:sym typeface="Wingdings"/>
              </a:rPr>
              <a:t> </a:t>
            </a:r>
            <a:r>
              <a:rPr lang="en-US" b="1" dirty="0" smtClean="0">
                <a:solidFill>
                  <a:srgbClr val="0000FF"/>
                </a:solidFill>
              </a:rPr>
              <a:t>What makes the difference between a passing/failing score?</a:t>
            </a:r>
          </a:p>
          <a:p>
            <a:pPr marL="514350" indent="-514350">
              <a:buFont typeface="+mj-lt"/>
              <a:buAutoNum type="arabicPeriod"/>
            </a:pPr>
            <a:r>
              <a:rPr lang="en-US" b="1" dirty="0" smtClean="0">
                <a:solidFill>
                  <a:srgbClr val="660066"/>
                </a:solidFill>
              </a:rPr>
              <a:t>Finally, write what you must do as the writer in your own words on the handout provided.  </a:t>
            </a:r>
            <a:endParaRPr lang="en-US" b="1" dirty="0">
              <a:solidFill>
                <a:srgbClr val="660066"/>
              </a:solidFill>
            </a:endParaRPr>
          </a:p>
        </p:txBody>
      </p:sp>
      <p:pic>
        <p:nvPicPr>
          <p:cNvPr id="4" name="Picture 3"/>
          <p:cNvPicPr>
            <a:picLocks noChangeAspect="1"/>
          </p:cNvPicPr>
          <p:nvPr/>
        </p:nvPicPr>
        <p:blipFill>
          <a:blip r:embed="rId2"/>
          <a:stretch>
            <a:fillRect/>
          </a:stretch>
        </p:blipFill>
        <p:spPr>
          <a:xfrm>
            <a:off x="544942" y="102377"/>
            <a:ext cx="1696608" cy="1497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accel="50000" decel="5000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3196"/>
          </a:xfrm>
        </p:spPr>
        <p:txBody>
          <a:bodyPr>
            <a:noAutofit/>
          </a:bodyPr>
          <a:lstStyle/>
          <a:p>
            <a:r>
              <a:rPr lang="en-US" sz="2800" dirty="0" smtClean="0">
                <a:solidFill>
                  <a:srgbClr val="FF0000"/>
                </a:solidFill>
              </a:rPr>
              <a:t>WHAT R.I.S. Means…. What we must do as the writer</a:t>
            </a:r>
            <a:endParaRPr lang="en-US" sz="2800" dirty="0"/>
          </a:p>
        </p:txBody>
      </p:sp>
      <p:sp>
        <p:nvSpPr>
          <p:cNvPr id="3" name="Content Placeholder 2"/>
          <p:cNvSpPr>
            <a:spLocks noGrp="1"/>
          </p:cNvSpPr>
          <p:nvPr>
            <p:ph idx="1"/>
          </p:nvPr>
        </p:nvSpPr>
        <p:spPr>
          <a:xfrm>
            <a:off x="457200" y="987834"/>
            <a:ext cx="8229600" cy="5597728"/>
          </a:xfrm>
        </p:spPr>
        <p:txBody>
          <a:bodyPr>
            <a:normAutofit fontScale="92500"/>
          </a:bodyPr>
          <a:lstStyle/>
          <a:p>
            <a:r>
              <a:rPr lang="en-US" b="1" dirty="0" smtClean="0">
                <a:solidFill>
                  <a:srgbClr val="660066"/>
                </a:solidFill>
              </a:rPr>
              <a:t>Each writing prompt does the following: </a:t>
            </a:r>
          </a:p>
          <a:p>
            <a:pPr lvl="1"/>
            <a:r>
              <a:rPr lang="en-US" dirty="0" smtClean="0"/>
              <a:t>Asks you to </a:t>
            </a:r>
            <a:r>
              <a:rPr lang="en-US" b="1" dirty="0" smtClean="0">
                <a:solidFill>
                  <a:srgbClr val="3366FF"/>
                </a:solidFill>
              </a:rPr>
              <a:t>Recap</a:t>
            </a:r>
            <a:r>
              <a:rPr lang="en-US" dirty="0" smtClean="0"/>
              <a:t> the topic or provided text</a:t>
            </a:r>
          </a:p>
          <a:p>
            <a:pPr lvl="1"/>
            <a:r>
              <a:rPr lang="en-US" b="1" dirty="0" smtClean="0">
                <a:solidFill>
                  <a:srgbClr val="3366FF"/>
                </a:solidFill>
              </a:rPr>
              <a:t>Invites</a:t>
            </a:r>
            <a:r>
              <a:rPr lang="en-US" dirty="0" smtClean="0"/>
              <a:t> you to share your opinion on that topic</a:t>
            </a:r>
          </a:p>
          <a:p>
            <a:pPr lvl="1"/>
            <a:r>
              <a:rPr lang="en-US" dirty="0" smtClean="0"/>
              <a:t>Requires you to </a:t>
            </a:r>
            <a:r>
              <a:rPr lang="en-US" b="1" dirty="0" smtClean="0">
                <a:solidFill>
                  <a:srgbClr val="3366FF"/>
                </a:solidFill>
              </a:rPr>
              <a:t>stipulate</a:t>
            </a:r>
            <a:r>
              <a:rPr lang="en-US" dirty="0" smtClean="0"/>
              <a:t> your opinion with evidence</a:t>
            </a:r>
          </a:p>
          <a:p>
            <a:r>
              <a:rPr lang="en-US" b="1" dirty="0" smtClean="0">
                <a:solidFill>
                  <a:srgbClr val="660066"/>
                </a:solidFill>
              </a:rPr>
              <a:t>In response to the R.I.S. demands in each prompt, as the writer you must:</a:t>
            </a:r>
          </a:p>
          <a:p>
            <a:pPr lvl="1"/>
            <a:r>
              <a:rPr lang="en-US" b="1" dirty="0" smtClean="0">
                <a:solidFill>
                  <a:srgbClr val="3366FF"/>
                </a:solidFill>
              </a:rPr>
              <a:t>Recap</a:t>
            </a:r>
            <a:r>
              <a:rPr lang="en-US" dirty="0" smtClean="0"/>
              <a:t> the topic or provided text</a:t>
            </a:r>
          </a:p>
          <a:p>
            <a:pPr lvl="1"/>
            <a:r>
              <a:rPr lang="en-US" dirty="0" smtClean="0"/>
              <a:t>Share your opinion, state an argument for/against an issue ….in other words – </a:t>
            </a:r>
            <a:r>
              <a:rPr lang="en-US" b="1" dirty="0" smtClean="0">
                <a:solidFill>
                  <a:srgbClr val="3366FF"/>
                </a:solidFill>
              </a:rPr>
              <a:t>WRITE A THESIS STATEMENT</a:t>
            </a:r>
          </a:p>
          <a:p>
            <a:pPr lvl="1"/>
            <a:r>
              <a:rPr lang="en-US" b="1" dirty="0" smtClean="0">
                <a:solidFill>
                  <a:srgbClr val="3366FF"/>
                </a:solidFill>
              </a:rPr>
              <a:t>Provide evidence </a:t>
            </a:r>
            <a:r>
              <a:rPr lang="en-US" dirty="0" smtClean="0"/>
              <a:t>to support your opinion/arguments/points – from the text, other knowledge, personal experiences, or observations.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477"/>
          </a:xfrm>
        </p:spPr>
        <p:txBody>
          <a:bodyPr>
            <a:normAutofit/>
          </a:bodyPr>
          <a:lstStyle/>
          <a:p>
            <a:r>
              <a:rPr lang="en-US" sz="3600" b="1" dirty="0" smtClean="0">
                <a:solidFill>
                  <a:srgbClr val="660066"/>
                </a:solidFill>
              </a:rPr>
              <a:t>“Marie Winn” Writing Prompt</a:t>
            </a:r>
            <a:endParaRPr lang="en-US" sz="3600" b="1" dirty="0">
              <a:solidFill>
                <a:srgbClr val="660066"/>
              </a:solidFill>
            </a:endParaRPr>
          </a:p>
        </p:txBody>
      </p:sp>
      <p:sp>
        <p:nvSpPr>
          <p:cNvPr id="3" name="Content Placeholder 2"/>
          <p:cNvSpPr>
            <a:spLocks noGrp="1"/>
          </p:cNvSpPr>
          <p:nvPr>
            <p:ph idx="1"/>
          </p:nvPr>
        </p:nvSpPr>
        <p:spPr>
          <a:xfrm>
            <a:off x="457200" y="925116"/>
            <a:ext cx="8229600" cy="5691806"/>
          </a:xfrm>
        </p:spPr>
        <p:txBody>
          <a:bodyPr>
            <a:normAutofit fontScale="70000" lnSpcReduction="20000"/>
          </a:bodyPr>
          <a:lstStyle/>
          <a:p>
            <a:pPr>
              <a:buNone/>
            </a:pPr>
            <a:r>
              <a:rPr lang="en-US" dirty="0" smtClean="0"/>
              <a:t>	The </a:t>
            </a:r>
            <a:r>
              <a:rPr lang="en-US" dirty="0"/>
              <a:t>self-confessed television addict often feels he “ought” to do other things—but the fact that he doesn’t read and doesn’t plant his garden or sew or crochet or play games or have conversations means that those activities are no longer as desirable as television viewing.  In a way, a heavy viewer’s life is as imbalanced by his television “habit” as a drug addict’s or an alcoholic’s.  He is living in a holding pattern, as it were, passing up the activities that lead to growth or development or a sense of accomplishment.  This is one reason people talk about their television viewing so ruefully, so apologetically.  They are aware that it is an unproductive experience, that almost any other endeavor is more worthwhile by any human measure.</a:t>
            </a:r>
            <a:endParaRPr lang="en-US" dirty="0" smtClean="0"/>
          </a:p>
          <a:p>
            <a:pPr>
              <a:buNone/>
            </a:pPr>
            <a:r>
              <a:rPr lang="en-US" dirty="0" smtClean="0"/>
              <a:t>	-</a:t>
            </a:r>
            <a:r>
              <a:rPr lang="en-US" dirty="0"/>
              <a:t>Marie </a:t>
            </a:r>
            <a:r>
              <a:rPr lang="en-US" dirty="0" smtClean="0"/>
              <a:t>Winn</a:t>
            </a:r>
          </a:p>
          <a:p>
            <a:pPr>
              <a:buNone/>
            </a:pPr>
            <a:r>
              <a:rPr lang="en-US" b="1" dirty="0" smtClean="0"/>
              <a:t>	</a:t>
            </a:r>
          </a:p>
          <a:p>
            <a:pPr>
              <a:buNone/>
            </a:pPr>
            <a:r>
              <a:rPr lang="en-US" b="1" dirty="0"/>
              <a:t>	</a:t>
            </a:r>
            <a:r>
              <a:rPr lang="en-US" sz="3400" b="1" dirty="0" smtClean="0">
                <a:solidFill>
                  <a:srgbClr val="0070C0"/>
                </a:solidFill>
              </a:rPr>
              <a:t>Explain </a:t>
            </a:r>
            <a:r>
              <a:rPr lang="en-US" sz="3400" b="1" dirty="0">
                <a:solidFill>
                  <a:srgbClr val="0070C0"/>
                </a:solidFill>
              </a:rPr>
              <a:t>Winn’s argument and discuss the extent to which you agree or disagree with her analysis. Support your position, providing reasons and examples from your own experience, observations, or reading.</a:t>
            </a:r>
            <a:endParaRPr lang="en-US" sz="3400" dirty="0">
              <a:solidFill>
                <a:srgbClr val="0070C0"/>
              </a:solidFill>
            </a:endParaRP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477"/>
          </a:xfrm>
        </p:spPr>
        <p:txBody>
          <a:bodyPr>
            <a:normAutofit/>
          </a:bodyPr>
          <a:lstStyle/>
          <a:p>
            <a:r>
              <a:rPr lang="en-US" sz="3600" b="1" dirty="0" smtClean="0">
                <a:solidFill>
                  <a:srgbClr val="660066"/>
                </a:solidFill>
              </a:rPr>
              <a:t>“Marie Winn” Writing Prompt</a:t>
            </a:r>
            <a:endParaRPr lang="en-US" sz="3600" b="1" dirty="0">
              <a:solidFill>
                <a:srgbClr val="660066"/>
              </a:solidFill>
            </a:endParaRPr>
          </a:p>
        </p:txBody>
      </p:sp>
      <p:sp>
        <p:nvSpPr>
          <p:cNvPr id="3" name="Content Placeholder 2"/>
          <p:cNvSpPr>
            <a:spLocks noGrp="1"/>
          </p:cNvSpPr>
          <p:nvPr>
            <p:ph idx="1"/>
          </p:nvPr>
        </p:nvSpPr>
        <p:spPr>
          <a:xfrm>
            <a:off x="457200" y="925116"/>
            <a:ext cx="8229600" cy="5691806"/>
          </a:xfrm>
        </p:spPr>
        <p:txBody>
          <a:bodyPr>
            <a:normAutofit fontScale="92500" lnSpcReduction="10000"/>
          </a:bodyPr>
          <a:lstStyle/>
          <a:p>
            <a:pPr>
              <a:buNone/>
            </a:pPr>
            <a:r>
              <a:rPr lang="en-US" sz="2065" dirty="0" smtClean="0"/>
              <a:t>	The </a:t>
            </a:r>
            <a:r>
              <a:rPr lang="en-US" sz="2065" dirty="0"/>
              <a:t>self-confessed television addict often feels he “ought” to do other things—but the fact that he doesn’t read and doesn’t plant his garden or sew or crochet or play games or have conversations means that those activities are no longer as desirable as television viewing.  In a way, a heavy viewer’s life is as imbalanced by his television “habit” as a drug addict’s or an alcoholic’s.  He is living in a holding pattern, as it were, passing up the activities that lead to growth or development or a sense of accomplishment.  This is one reason people talk about their television viewing so ruefully, so apologetically.  They are aware that it is an unproductive experience, that almost any other endeavor is more worthwhile by any human measure.</a:t>
            </a:r>
            <a:endParaRPr lang="en-US" sz="2065" dirty="0" smtClean="0"/>
          </a:p>
          <a:p>
            <a:pPr>
              <a:buNone/>
            </a:pPr>
            <a:r>
              <a:rPr lang="en-US" sz="2065" dirty="0" smtClean="0"/>
              <a:t>	-</a:t>
            </a:r>
            <a:r>
              <a:rPr lang="en-US" sz="2065" dirty="0"/>
              <a:t>Marie </a:t>
            </a:r>
            <a:r>
              <a:rPr lang="en-US" sz="2065" dirty="0" smtClean="0"/>
              <a:t>Winn</a:t>
            </a:r>
          </a:p>
          <a:p>
            <a:pPr>
              <a:buNone/>
            </a:pPr>
            <a:r>
              <a:rPr lang="en-US" sz="2581" b="1" dirty="0" smtClean="0"/>
              <a:t>	Explain </a:t>
            </a:r>
            <a:r>
              <a:rPr lang="en-US" sz="2581" b="1" dirty="0"/>
              <a:t>Winn’s argument and discuss the extent to which you agree or disagree with her analysis. Support your position, providing reasons and examples from your own experience, observations, or reading</a:t>
            </a:r>
            <a:r>
              <a:rPr lang="en-US" sz="2581" b="1" dirty="0" smtClean="0"/>
              <a:t>.</a:t>
            </a:r>
          </a:p>
          <a:p>
            <a:r>
              <a:rPr lang="en-US" sz="3027" b="1" dirty="0" smtClean="0">
                <a:solidFill>
                  <a:srgbClr val="FF0000"/>
                </a:solidFill>
              </a:rPr>
              <a:t>Read the writing prompt again. </a:t>
            </a:r>
          </a:p>
          <a:p>
            <a:pPr algn="ctr"/>
            <a:r>
              <a:rPr lang="en-US" sz="4300" b="1" dirty="0" smtClean="0">
                <a:solidFill>
                  <a:srgbClr val="00B0F0"/>
                </a:solidFill>
              </a:rPr>
              <a:t>Label R.I.S. within the prompt.</a:t>
            </a:r>
          </a:p>
          <a:p>
            <a:pPr>
              <a:buNone/>
            </a:pPr>
            <a:endParaRPr lang="en-US" sz="2581"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477"/>
          </a:xfrm>
        </p:spPr>
        <p:txBody>
          <a:bodyPr>
            <a:normAutofit/>
          </a:bodyPr>
          <a:lstStyle/>
          <a:p>
            <a:r>
              <a:rPr lang="en-US" sz="3600" b="1" dirty="0" smtClean="0">
                <a:solidFill>
                  <a:srgbClr val="660066"/>
                </a:solidFill>
              </a:rPr>
              <a:t>“Marie Winn” Writing Prompt</a:t>
            </a:r>
            <a:endParaRPr lang="en-US" sz="3600" b="1" dirty="0">
              <a:solidFill>
                <a:srgbClr val="660066"/>
              </a:solidFill>
            </a:endParaRPr>
          </a:p>
        </p:txBody>
      </p:sp>
      <p:sp>
        <p:nvSpPr>
          <p:cNvPr id="3" name="Content Placeholder 2"/>
          <p:cNvSpPr>
            <a:spLocks noGrp="1"/>
          </p:cNvSpPr>
          <p:nvPr>
            <p:ph idx="1"/>
          </p:nvPr>
        </p:nvSpPr>
        <p:spPr>
          <a:xfrm>
            <a:off x="457200" y="925116"/>
            <a:ext cx="8229600" cy="5691806"/>
          </a:xfrm>
        </p:spPr>
        <p:txBody>
          <a:bodyPr>
            <a:normAutofit fontScale="92500" lnSpcReduction="10000"/>
          </a:bodyPr>
          <a:lstStyle/>
          <a:p>
            <a:pPr>
              <a:buNone/>
            </a:pPr>
            <a:r>
              <a:rPr lang="en-US" sz="2065" dirty="0" smtClean="0"/>
              <a:t>	The </a:t>
            </a:r>
            <a:r>
              <a:rPr lang="en-US" sz="2065" dirty="0"/>
              <a:t>self-confessed television addict often feels he “ought” to do other things—but the fact that he doesn’t read and doesn’t plant his garden or sew or crochet or play games or have conversations means that those activities are no longer as desirable as television viewing.  In a way, a heavy viewer’s life is as imbalanced by his television “habit” as a drug addict’s or an alcoholic’s.  He is living in a holding pattern, as it were, passing up the activities that lead to growth or development or a sense of accomplishment.  This is one reason people talk about their television viewing so ruefully, so apologetically.  They are aware that it is an unproductive experience, that almost any other endeavor is more worthwhile by any human measure.</a:t>
            </a:r>
            <a:endParaRPr lang="en-US" sz="2065" dirty="0" smtClean="0"/>
          </a:p>
          <a:p>
            <a:pPr>
              <a:buNone/>
            </a:pPr>
            <a:r>
              <a:rPr lang="en-US" sz="2065" dirty="0" smtClean="0"/>
              <a:t>	-</a:t>
            </a:r>
            <a:r>
              <a:rPr lang="en-US" sz="2065" dirty="0"/>
              <a:t>Marie </a:t>
            </a:r>
            <a:r>
              <a:rPr lang="en-US" sz="2065" dirty="0" smtClean="0"/>
              <a:t>Winn</a:t>
            </a:r>
          </a:p>
          <a:p>
            <a:pPr>
              <a:buNone/>
            </a:pPr>
            <a:r>
              <a:rPr lang="en-US" sz="2581" b="1" dirty="0" smtClean="0"/>
              <a:t>	Explain </a:t>
            </a:r>
            <a:r>
              <a:rPr lang="en-US" sz="2581" b="1" dirty="0"/>
              <a:t>Winn’s argument and discuss the extent to which you agree or disagree with her analysis. Support your position, providing reasons and examples from your own experience, observations, or reading</a:t>
            </a:r>
            <a:r>
              <a:rPr lang="en-US" sz="2581" b="1" dirty="0" smtClean="0"/>
              <a:t>.</a:t>
            </a:r>
          </a:p>
          <a:p>
            <a:r>
              <a:rPr lang="en-US" sz="3900" b="1" dirty="0" smtClean="0">
                <a:solidFill>
                  <a:srgbClr val="00B0F0"/>
                </a:solidFill>
              </a:rPr>
              <a:t>Complete the R.I.S. worksheet based on the demands of the prompt. </a:t>
            </a:r>
          </a:p>
          <a:p>
            <a:pPr>
              <a:buNone/>
            </a:pPr>
            <a:endParaRPr lang="en-US" sz="2581"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2999973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10 - minute Mini Essay</a:t>
            </a:r>
            <a:r>
              <a:rPr lang="en-US" dirty="0" smtClean="0"/>
              <a:t> </a:t>
            </a:r>
            <a:r>
              <a:rPr lang="en-US" sz="2000" b="1" i="1" dirty="0">
                <a:solidFill>
                  <a:srgbClr val="3366FF"/>
                </a:solidFill>
              </a:rPr>
              <a:t>(and I mean mini) </a:t>
            </a:r>
            <a:r>
              <a:rPr lang="en-US" dirty="0" smtClean="0"/>
              <a:t/>
            </a:r>
            <a:br>
              <a:rPr lang="en-US" dirty="0" smtClean="0"/>
            </a:br>
            <a:r>
              <a:rPr lang="en-US" sz="4000" dirty="0" smtClean="0"/>
              <a:t>in response to Winn Excerpt</a:t>
            </a:r>
            <a:endParaRPr lang="en-US" sz="4000" dirty="0"/>
          </a:p>
        </p:txBody>
      </p:sp>
      <p:sp>
        <p:nvSpPr>
          <p:cNvPr id="3" name="Content Placeholder 2"/>
          <p:cNvSpPr>
            <a:spLocks noGrp="1"/>
          </p:cNvSpPr>
          <p:nvPr>
            <p:ph idx="1"/>
          </p:nvPr>
        </p:nvSpPr>
        <p:spPr>
          <a:xfrm>
            <a:off x="247650" y="1581150"/>
            <a:ext cx="8896350" cy="5004411"/>
          </a:xfrm>
        </p:spPr>
        <p:txBody>
          <a:bodyPr>
            <a:normAutofit fontScale="55000" lnSpcReduction="20000"/>
          </a:bodyPr>
          <a:lstStyle/>
          <a:p>
            <a:pPr marL="0" indent="0">
              <a:buNone/>
            </a:pPr>
            <a:r>
              <a:rPr lang="en-US" sz="4000" b="1" dirty="0" smtClean="0"/>
              <a:t>Write a </a:t>
            </a:r>
            <a:r>
              <a:rPr lang="en-US" sz="4000" b="1" dirty="0" smtClean="0">
                <a:solidFill>
                  <a:srgbClr val="3366FF"/>
                </a:solidFill>
              </a:rPr>
              <a:t>one-two paragraph mini essay</a:t>
            </a:r>
            <a:r>
              <a:rPr lang="en-US" sz="4000" b="1" dirty="0" smtClean="0"/>
              <a:t> in response to the Marie Winn excerpt and writing prompt.</a:t>
            </a:r>
          </a:p>
          <a:p>
            <a:endParaRPr lang="en-US" sz="4000" b="1" dirty="0" smtClean="0"/>
          </a:p>
          <a:p>
            <a:r>
              <a:rPr lang="en-US" sz="5100" b="1" dirty="0" smtClean="0"/>
              <a:t>In your mini-essay be sure to:</a:t>
            </a:r>
          </a:p>
          <a:p>
            <a:pPr lvl="1"/>
            <a:r>
              <a:rPr lang="en-US" sz="5100" b="1" dirty="0" smtClean="0">
                <a:solidFill>
                  <a:srgbClr val="00B0F0"/>
                </a:solidFill>
              </a:rPr>
              <a:t>Hook the reader into the topic </a:t>
            </a:r>
          </a:p>
          <a:p>
            <a:pPr lvl="1"/>
            <a:r>
              <a:rPr lang="en-US" sz="5100" b="1" dirty="0" smtClean="0">
                <a:solidFill>
                  <a:srgbClr val="008000"/>
                </a:solidFill>
              </a:rPr>
              <a:t>Recap the topic </a:t>
            </a:r>
            <a:r>
              <a:rPr lang="en-US" sz="3400" b="1" dirty="0" smtClean="0">
                <a:solidFill>
                  <a:srgbClr val="008000"/>
                </a:solidFill>
              </a:rPr>
              <a:t>(name the author of the excerpt in your recap!)</a:t>
            </a:r>
          </a:p>
          <a:p>
            <a:pPr lvl="1"/>
            <a:r>
              <a:rPr lang="en-US" sz="5100" b="1" dirty="0" smtClean="0">
                <a:solidFill>
                  <a:srgbClr val="000090"/>
                </a:solidFill>
              </a:rPr>
              <a:t>Provide your personal opinion &amp; reasoning (THESIS)</a:t>
            </a:r>
          </a:p>
          <a:p>
            <a:pPr lvl="1"/>
            <a:r>
              <a:rPr lang="en-US" sz="5100" b="1" dirty="0" smtClean="0">
                <a:solidFill>
                  <a:srgbClr val="FF0000"/>
                </a:solidFill>
              </a:rPr>
              <a:t>Stipulate your thesis with evidence (1-2 examples) that helps prove/illustrate your point. (connect your examples back to your thesis)</a:t>
            </a:r>
          </a:p>
          <a:p>
            <a:pPr lvl="1">
              <a:buNone/>
            </a:pPr>
            <a:endParaRPr lang="en-US" sz="3429" dirty="0" smtClean="0"/>
          </a:p>
          <a:p>
            <a:pPr lvl="1">
              <a:buNone/>
            </a:pPr>
            <a:r>
              <a:rPr lang="en-US" sz="3429" dirty="0" smtClean="0"/>
              <a:t>	</a:t>
            </a:r>
            <a:r>
              <a:rPr lang="en-US" sz="3429" b="1" i="1" dirty="0" smtClean="0">
                <a:solidFill>
                  <a:srgbClr val="660066"/>
                </a:solidFill>
              </a:rPr>
              <a:t>This is a quick version of what you will do for a real EAP response. The purpose of this practice is to come up with an argument in response to a given topic under the pressure of time constraints. GO SCRIVNERS, GO! </a:t>
            </a:r>
          </a:p>
          <a:p>
            <a:endParaRPr lang="en-US" dirty="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0236"/>
          </a:xfrm>
        </p:spPr>
        <p:txBody>
          <a:bodyPr>
            <a:normAutofit/>
          </a:bodyPr>
          <a:lstStyle/>
          <a:p>
            <a:r>
              <a:rPr lang="en-US" sz="3600" dirty="0" smtClean="0">
                <a:solidFill>
                  <a:srgbClr val="FF0000"/>
                </a:solidFill>
              </a:rPr>
              <a:t>“Irving Coffman” Writing Prompt</a:t>
            </a:r>
            <a:endParaRPr lang="en-US" sz="3600" dirty="0">
              <a:solidFill>
                <a:srgbClr val="FF0000"/>
              </a:solidFill>
            </a:endParaRPr>
          </a:p>
        </p:txBody>
      </p:sp>
      <p:sp>
        <p:nvSpPr>
          <p:cNvPr id="3" name="Content Placeholder 2"/>
          <p:cNvSpPr>
            <a:spLocks noGrp="1"/>
          </p:cNvSpPr>
          <p:nvPr>
            <p:ph idx="1"/>
          </p:nvPr>
        </p:nvSpPr>
        <p:spPr>
          <a:xfrm>
            <a:off x="457200" y="1238714"/>
            <a:ext cx="8229600" cy="5331168"/>
          </a:xfrm>
        </p:spPr>
        <p:txBody>
          <a:bodyPr>
            <a:normAutofit fontScale="55000" lnSpcReduction="20000"/>
          </a:bodyPr>
          <a:lstStyle/>
          <a:p>
            <a:pPr>
              <a:buNone/>
            </a:pPr>
            <a:r>
              <a:rPr lang="en-US" dirty="0" smtClean="0"/>
              <a:t>	</a:t>
            </a:r>
            <a:r>
              <a:rPr lang="en-US" sz="4480" dirty="0" smtClean="0"/>
              <a:t>Recently</a:t>
            </a:r>
            <a:r>
              <a:rPr lang="en-US" sz="4480" dirty="0"/>
              <a:t>, major tobacco companies agreed to pay a financial settlement to several states, including California, for health problems caused by cigarette smoking and other kinds of tobacco addiction.  If this course of action is right for tobacco companies, then manufacturers of other legal but harmful products such as alcohol and guns should also have to pay financial settlements in return for the problems they cause.</a:t>
            </a:r>
          </a:p>
          <a:p>
            <a:pPr>
              <a:buNone/>
            </a:pPr>
            <a:r>
              <a:rPr lang="en-US" sz="4480" dirty="0" smtClean="0"/>
              <a:t> 	 </a:t>
            </a:r>
            <a:r>
              <a:rPr lang="en-US" sz="4480" dirty="0"/>
              <a:t>-Irving Coffman</a:t>
            </a:r>
          </a:p>
          <a:p>
            <a:pPr>
              <a:buNone/>
            </a:pPr>
            <a:r>
              <a:rPr lang="en-US" sz="4480" dirty="0"/>
              <a:t> </a:t>
            </a:r>
            <a:endParaRPr lang="en-US" sz="4480" dirty="0" smtClean="0"/>
          </a:p>
          <a:p>
            <a:pPr>
              <a:buNone/>
            </a:pPr>
            <a:r>
              <a:rPr lang="en-US" sz="4480" dirty="0"/>
              <a:t>	</a:t>
            </a:r>
            <a:r>
              <a:rPr lang="en-US" sz="4480" b="1" dirty="0" smtClean="0"/>
              <a:t>Explain </a:t>
            </a:r>
            <a:r>
              <a:rPr lang="en-US" sz="4480" b="1" dirty="0"/>
              <a:t>Coffman's argument and discuss the extent to which you agree or disagree with his analysis.  Support your position, providing reasons and examples from your own experience, observations, or reading</a:t>
            </a:r>
            <a:r>
              <a:rPr lang="en-US" sz="4480" b="1" dirty="0" smtClean="0"/>
              <a:t>.</a:t>
            </a:r>
          </a:p>
          <a:p>
            <a:pPr>
              <a:buNone/>
            </a:pPr>
            <a:endParaRPr lang="en-US" b="1" dirty="0" smtClean="0">
              <a:solidFill>
                <a:srgbClr val="FF0000"/>
              </a:solidFill>
            </a:endParaRPr>
          </a:p>
          <a:p>
            <a:pPr>
              <a:buNone/>
            </a:pPr>
            <a:r>
              <a:rPr lang="en-US" sz="4129" b="1" dirty="0" smtClean="0">
                <a:solidFill>
                  <a:srgbClr val="FF0000"/>
                </a:solidFill>
              </a:rPr>
              <a:t>* Label R.I.S. in the writing prompt</a:t>
            </a:r>
            <a:endParaRPr lang="en-US" sz="4129"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0236"/>
          </a:xfrm>
        </p:spPr>
        <p:txBody>
          <a:bodyPr>
            <a:normAutofit/>
          </a:bodyPr>
          <a:lstStyle/>
          <a:p>
            <a:r>
              <a:rPr lang="en-US" sz="3600" dirty="0" smtClean="0">
                <a:solidFill>
                  <a:srgbClr val="FF0000"/>
                </a:solidFill>
              </a:rPr>
              <a:t>“Irving Coffman” Writing Prompt</a:t>
            </a:r>
            <a:endParaRPr lang="en-US" sz="3600" dirty="0">
              <a:solidFill>
                <a:srgbClr val="FF0000"/>
              </a:solidFill>
            </a:endParaRPr>
          </a:p>
        </p:txBody>
      </p:sp>
      <p:sp>
        <p:nvSpPr>
          <p:cNvPr id="3" name="Content Placeholder 2"/>
          <p:cNvSpPr>
            <a:spLocks noGrp="1"/>
          </p:cNvSpPr>
          <p:nvPr>
            <p:ph idx="1"/>
          </p:nvPr>
        </p:nvSpPr>
        <p:spPr>
          <a:xfrm>
            <a:off x="457200" y="1238714"/>
            <a:ext cx="8229600" cy="5331168"/>
          </a:xfrm>
        </p:spPr>
        <p:txBody>
          <a:bodyPr>
            <a:normAutofit fontScale="62500" lnSpcReduction="20000"/>
          </a:bodyPr>
          <a:lstStyle/>
          <a:p>
            <a:pPr>
              <a:buNone/>
            </a:pPr>
            <a:r>
              <a:rPr lang="en-US" dirty="0" smtClean="0"/>
              <a:t>	</a:t>
            </a:r>
            <a:r>
              <a:rPr lang="en-US" sz="4480" dirty="0" smtClean="0"/>
              <a:t>Recently</a:t>
            </a:r>
            <a:r>
              <a:rPr lang="en-US" sz="4480" dirty="0"/>
              <a:t>, major tobacco companies agreed to pay a financial settlement to several states, including California, for health problems caused by cigarette smoking and other kinds of tobacco addiction.  If this course of action is right for tobacco companies, then manufacturers of other legal but harmful products such as alcohol and guns should also have to pay financial settlements in return for the problems they cause.</a:t>
            </a:r>
          </a:p>
          <a:p>
            <a:pPr>
              <a:buNone/>
            </a:pPr>
            <a:r>
              <a:rPr lang="en-US" sz="4480" dirty="0" smtClean="0"/>
              <a:t> 	 </a:t>
            </a:r>
            <a:r>
              <a:rPr lang="en-US" sz="4480" dirty="0"/>
              <a:t>-Irving Coffman</a:t>
            </a:r>
          </a:p>
          <a:p>
            <a:pPr>
              <a:buNone/>
            </a:pPr>
            <a:r>
              <a:rPr lang="en-US" sz="4480" dirty="0"/>
              <a:t> </a:t>
            </a:r>
            <a:endParaRPr lang="en-US" sz="4480" dirty="0" smtClean="0"/>
          </a:p>
          <a:p>
            <a:pPr>
              <a:buNone/>
            </a:pPr>
            <a:r>
              <a:rPr lang="en-US" sz="7040" dirty="0" smtClean="0">
                <a:solidFill>
                  <a:srgbClr val="660066"/>
                </a:solidFill>
              </a:rPr>
              <a:t>	**Complete the Recap activity on your handout. </a:t>
            </a:r>
            <a:endParaRPr lang="en-US" sz="5760" dirty="0">
              <a:solidFill>
                <a:srgbClr val="66006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97918"/>
            <a:ext cx="8494749" cy="6271964"/>
          </a:xfrm>
        </p:spPr>
        <p:txBody>
          <a:bodyPr>
            <a:normAutofit fontScale="25000" lnSpcReduction="20000"/>
          </a:bodyPr>
          <a:lstStyle/>
          <a:p>
            <a:pPr marL="0" marR="0">
              <a:spcBef>
                <a:spcPts val="0"/>
              </a:spcBef>
              <a:spcAft>
                <a:spcPts val="0"/>
              </a:spcAft>
              <a:buNone/>
            </a:pPr>
            <a:r>
              <a:rPr lang="en-US" sz="8000" b="1" dirty="0" smtClean="0">
                <a:solidFill>
                  <a:srgbClr val="000090"/>
                </a:solidFill>
                <a:latin typeface="Times New Roman"/>
                <a:ea typeface="Times New Roman"/>
                <a:cs typeface="Times New Roman"/>
              </a:rPr>
              <a:t>Scoring Criteria: review </a:t>
            </a:r>
          </a:p>
          <a:p>
            <a:pPr marL="0" marR="0">
              <a:spcBef>
                <a:spcPts val="0"/>
              </a:spcBef>
              <a:spcAft>
                <a:spcPts val="0"/>
              </a:spcAft>
              <a:buNone/>
            </a:pPr>
            <a:r>
              <a:rPr lang="en-US" sz="8000" b="1" dirty="0" smtClean="0">
                <a:solidFill>
                  <a:srgbClr val="000090"/>
                </a:solidFill>
                <a:latin typeface="Times New Roman"/>
                <a:ea typeface="Times New Roman"/>
                <a:cs typeface="Times New Roman"/>
              </a:rPr>
              <a:t> </a:t>
            </a:r>
          </a:p>
          <a:p>
            <a:pPr marL="0" marR="0">
              <a:spcBef>
                <a:spcPts val="0"/>
              </a:spcBef>
              <a:spcAft>
                <a:spcPts val="0"/>
              </a:spcAft>
              <a:buNone/>
            </a:pPr>
            <a:r>
              <a:rPr lang="en-US" sz="11200" b="1" dirty="0" smtClean="0">
                <a:solidFill>
                  <a:srgbClr val="000090"/>
                </a:solidFill>
                <a:latin typeface="Times New Roman"/>
                <a:ea typeface="Times New Roman"/>
                <a:cs typeface="Times New Roman"/>
              </a:rPr>
              <a:t>A 6 essay is superior writing, but may have minor flaws. A typical essay in this category:</a:t>
            </a:r>
            <a:endParaRPr lang="en-US" sz="11200" b="1" dirty="0">
              <a:solidFill>
                <a:srgbClr val="000090"/>
              </a:solidFill>
              <a:latin typeface="Times New Roman"/>
              <a:ea typeface="Times New Roman"/>
              <a:cs typeface="Times New Roman"/>
            </a:endParaRPr>
          </a:p>
          <a:p>
            <a:pPr marL="0" marR="0">
              <a:spcBef>
                <a:spcPts val="0"/>
              </a:spcBef>
              <a:spcAft>
                <a:spcPts val="0"/>
              </a:spcAft>
              <a:buNone/>
            </a:pPr>
            <a:r>
              <a:rPr lang="en-US" sz="7385" dirty="0" smtClean="0">
                <a:solidFill>
                  <a:srgbClr val="000000"/>
                </a:solidFill>
                <a:latin typeface="Times New Roman"/>
                <a:ea typeface="Times New Roman"/>
                <a:cs typeface="Times New Roman"/>
              </a:rPr>
              <a:t> </a:t>
            </a:r>
            <a:endParaRPr lang="en-US" sz="7385"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addresses the </a:t>
            </a:r>
            <a:r>
              <a:rPr lang="en-US" sz="9600" dirty="0" smtClean="0">
                <a:solidFill>
                  <a:srgbClr val="660066"/>
                </a:solidFill>
                <a:latin typeface="Times New Roman"/>
                <a:ea typeface="Times New Roman"/>
                <a:cs typeface="Times New Roman"/>
              </a:rPr>
              <a:t>topic clearly and responds effectively </a:t>
            </a:r>
            <a:r>
              <a:rPr lang="en-US" sz="9600" dirty="0" smtClean="0">
                <a:solidFill>
                  <a:srgbClr val="000000"/>
                </a:solidFill>
                <a:latin typeface="Times New Roman"/>
                <a:ea typeface="Times New Roman"/>
                <a:cs typeface="Times New Roman"/>
              </a:rPr>
              <a:t>to </a:t>
            </a:r>
            <a:r>
              <a:rPr lang="en-US" sz="9600" b="1" dirty="0" smtClean="0">
                <a:solidFill>
                  <a:srgbClr val="FF0000"/>
                </a:solidFill>
                <a:latin typeface="Times New Roman"/>
                <a:ea typeface="Times New Roman"/>
                <a:cs typeface="Times New Roman"/>
              </a:rPr>
              <a:t>all aspects of the task</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demonstrates a </a:t>
            </a:r>
            <a:r>
              <a:rPr lang="en-US" sz="9600" b="1" dirty="0" smtClean="0">
                <a:solidFill>
                  <a:srgbClr val="FF0000"/>
                </a:solidFill>
                <a:latin typeface="Times New Roman"/>
                <a:ea typeface="Times New Roman"/>
                <a:cs typeface="Times New Roman"/>
              </a:rPr>
              <a:t>thorough critical understanding of the passage </a:t>
            </a:r>
            <a:r>
              <a:rPr lang="en-US" sz="9600" dirty="0" smtClean="0">
                <a:solidFill>
                  <a:srgbClr val="000000"/>
                </a:solidFill>
                <a:latin typeface="Times New Roman"/>
                <a:ea typeface="Times New Roman"/>
                <a:cs typeface="Times New Roman"/>
              </a:rPr>
              <a:t>in developing an insightful response</a:t>
            </a:r>
          </a:p>
          <a:p>
            <a:pPr lvl="0">
              <a:spcBef>
                <a:spcPts val="0"/>
              </a:spcBef>
              <a:buFont typeface="+mj-lt"/>
              <a:buAutoNum type="alphaLcPeriod"/>
            </a:pPr>
            <a:endParaRPr lang="en-US" sz="9600"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FF0000"/>
                </a:solidFill>
                <a:latin typeface="Times New Roman"/>
                <a:ea typeface="Times New Roman"/>
                <a:cs typeface="Times New Roman"/>
              </a:rPr>
              <a:t>explores</a:t>
            </a:r>
            <a:r>
              <a:rPr lang="en-US" sz="9600" dirty="0" smtClean="0">
                <a:solidFill>
                  <a:srgbClr val="000000"/>
                </a:solidFill>
                <a:latin typeface="Times New Roman"/>
                <a:ea typeface="Times New Roman"/>
                <a:cs typeface="Times New Roman"/>
              </a:rPr>
              <a:t> the </a:t>
            </a:r>
            <a:r>
              <a:rPr lang="en-US" sz="9600" dirty="0" smtClean="0">
                <a:solidFill>
                  <a:srgbClr val="FF0000"/>
                </a:solidFill>
                <a:latin typeface="Times New Roman"/>
                <a:ea typeface="Times New Roman"/>
                <a:cs typeface="Times New Roman"/>
              </a:rPr>
              <a:t>issues</a:t>
            </a:r>
            <a:r>
              <a:rPr lang="en-US" sz="9600" dirty="0" smtClean="0">
                <a:solidFill>
                  <a:srgbClr val="000000"/>
                </a:solidFill>
                <a:latin typeface="Times New Roman"/>
                <a:ea typeface="Times New Roman"/>
                <a:cs typeface="Times New Roman"/>
              </a:rPr>
              <a:t> thoughtfully and </a:t>
            </a:r>
            <a:r>
              <a:rPr lang="en-US" sz="9600" b="1" dirty="0" smtClean="0">
                <a:solidFill>
                  <a:srgbClr val="FF0000"/>
                </a:solidFill>
                <a:latin typeface="Times New Roman"/>
                <a:ea typeface="Times New Roman"/>
                <a:cs typeface="Times New Roman"/>
              </a:rPr>
              <a:t>in depth</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is coherently </a:t>
            </a:r>
            <a:r>
              <a:rPr lang="en-US" sz="9600" dirty="0" smtClean="0">
                <a:solidFill>
                  <a:srgbClr val="FF0000"/>
                </a:solidFill>
                <a:latin typeface="Times New Roman"/>
                <a:ea typeface="Times New Roman"/>
                <a:cs typeface="Times New Roman"/>
              </a:rPr>
              <a:t>organized</a:t>
            </a:r>
            <a:r>
              <a:rPr lang="en-US" sz="9600" dirty="0" smtClean="0">
                <a:solidFill>
                  <a:srgbClr val="000000"/>
                </a:solidFill>
                <a:latin typeface="Times New Roman"/>
                <a:ea typeface="Times New Roman"/>
                <a:cs typeface="Times New Roman"/>
              </a:rPr>
              <a:t> and </a:t>
            </a:r>
            <a:r>
              <a:rPr lang="en-US" sz="9600" dirty="0" smtClean="0">
                <a:solidFill>
                  <a:srgbClr val="FF0000"/>
                </a:solidFill>
                <a:latin typeface="Times New Roman"/>
                <a:ea typeface="Times New Roman"/>
                <a:cs typeface="Times New Roman"/>
              </a:rPr>
              <a:t>developed</a:t>
            </a:r>
            <a:r>
              <a:rPr lang="en-US" sz="9600" dirty="0" smtClean="0">
                <a:solidFill>
                  <a:srgbClr val="000000"/>
                </a:solidFill>
                <a:latin typeface="Times New Roman"/>
                <a:ea typeface="Times New Roman"/>
                <a:cs typeface="Times New Roman"/>
              </a:rPr>
              <a:t>, with </a:t>
            </a:r>
            <a:r>
              <a:rPr lang="en-US" sz="9600" b="1" dirty="0" smtClean="0">
                <a:solidFill>
                  <a:srgbClr val="FF0000"/>
                </a:solidFill>
                <a:latin typeface="Times New Roman"/>
                <a:ea typeface="Times New Roman"/>
                <a:cs typeface="Times New Roman"/>
              </a:rPr>
              <a:t>ideas supported </a:t>
            </a:r>
            <a:r>
              <a:rPr lang="en-US" sz="9600" dirty="0" smtClean="0">
                <a:solidFill>
                  <a:srgbClr val="000000"/>
                </a:solidFill>
                <a:latin typeface="Times New Roman"/>
                <a:ea typeface="Times New Roman"/>
                <a:cs typeface="Times New Roman"/>
              </a:rPr>
              <a:t>by apt reasons and </a:t>
            </a:r>
            <a:r>
              <a:rPr lang="en-US" sz="9600" b="1" dirty="0" smtClean="0">
                <a:solidFill>
                  <a:srgbClr val="FF0000"/>
                </a:solidFill>
                <a:latin typeface="Times New Roman"/>
                <a:ea typeface="Times New Roman"/>
                <a:cs typeface="Times New Roman"/>
              </a:rPr>
              <a:t>well-chosen examples</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has an effective, fluent style marked by </a:t>
            </a:r>
            <a:r>
              <a:rPr lang="en-US" sz="9600" b="1" dirty="0" smtClean="0">
                <a:solidFill>
                  <a:srgbClr val="FF0000"/>
                </a:solidFill>
                <a:latin typeface="Times New Roman"/>
                <a:ea typeface="Times New Roman"/>
                <a:cs typeface="Times New Roman"/>
              </a:rPr>
              <a:t>syntactic variety </a:t>
            </a:r>
            <a:r>
              <a:rPr lang="en-US" sz="9600" dirty="0" smtClean="0">
                <a:solidFill>
                  <a:srgbClr val="000000"/>
                </a:solidFill>
                <a:latin typeface="Times New Roman"/>
                <a:ea typeface="Times New Roman"/>
                <a:cs typeface="Times New Roman"/>
              </a:rPr>
              <a:t>and a clear command of language</a:t>
            </a:r>
          </a:p>
          <a:p>
            <a:pPr lvl="0">
              <a:spcBef>
                <a:spcPts val="0"/>
              </a:spcBef>
              <a:buFont typeface="+mj-lt"/>
              <a:buAutoNum type="alphaLcPeriod"/>
            </a:pPr>
            <a:endParaRPr lang="en-US" sz="9600"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is generally </a:t>
            </a:r>
            <a:r>
              <a:rPr lang="en-US" sz="9600" b="1" dirty="0" smtClean="0">
                <a:solidFill>
                  <a:srgbClr val="FF0000"/>
                </a:solidFill>
                <a:latin typeface="Times New Roman"/>
                <a:ea typeface="Times New Roman"/>
                <a:cs typeface="Times New Roman"/>
              </a:rPr>
              <a:t>free from errors in grammar</a:t>
            </a:r>
            <a:r>
              <a:rPr lang="en-US" sz="9600" dirty="0" smtClean="0">
                <a:solidFill>
                  <a:srgbClr val="000000"/>
                </a:solidFill>
                <a:latin typeface="Times New Roman"/>
                <a:ea typeface="Times New Roman"/>
                <a:cs typeface="Times New Roman"/>
              </a:rPr>
              <a:t>, usage, and mechanics</a:t>
            </a:r>
            <a:endParaRPr lang="en-US" sz="9600" dirty="0" smtClean="0">
              <a:latin typeface="Times New Roman"/>
              <a:ea typeface="Times New Roman"/>
              <a:cs typeface="Times New Roman"/>
            </a:endParaRPr>
          </a:p>
          <a:p>
            <a:pPr>
              <a:buNone/>
            </a:pPr>
            <a:endParaRPr lang="en-US" sz="5760" dirty="0">
              <a:solidFill>
                <a:srgbClr val="66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304800" y="533400"/>
            <a:ext cx="8229600" cy="1066800"/>
          </a:xfrm>
        </p:spPr>
        <p:txBody>
          <a:bodyPr/>
          <a:lstStyle/>
          <a:p>
            <a:pPr eaLnBrk="1" hangingPunct="1">
              <a:defRPr/>
            </a:pPr>
            <a:r>
              <a:rPr lang="en-US" sz="4800" dirty="0" smtClean="0"/>
              <a:t>The EAP Overview</a:t>
            </a:r>
          </a:p>
        </p:txBody>
      </p:sp>
      <p:sp>
        <p:nvSpPr>
          <p:cNvPr id="162819" name="Rectangle 3"/>
          <p:cNvSpPr>
            <a:spLocks noGrp="1" noChangeArrowheads="1"/>
          </p:cNvSpPr>
          <p:nvPr>
            <p:ph type="body" idx="1"/>
          </p:nvPr>
        </p:nvSpPr>
        <p:spPr>
          <a:xfrm>
            <a:off x="457200" y="1600200"/>
            <a:ext cx="8229600" cy="5029200"/>
          </a:xfrm>
        </p:spPr>
        <p:txBody>
          <a:bodyPr>
            <a:normAutofit lnSpcReduction="10000"/>
          </a:bodyPr>
          <a:lstStyle/>
          <a:p>
            <a:pPr eaLnBrk="1" hangingPunct="1">
              <a:lnSpc>
                <a:spcPct val="80000"/>
              </a:lnSpc>
            </a:pPr>
            <a:r>
              <a:rPr lang="en-US" sz="3600" b="1" dirty="0">
                <a:solidFill>
                  <a:srgbClr val="FF0000"/>
                </a:solidFill>
              </a:rPr>
              <a:t>Reason</a:t>
            </a:r>
            <a:r>
              <a:rPr lang="en-US" dirty="0">
                <a:solidFill>
                  <a:schemeClr val="accent1"/>
                </a:solidFill>
              </a:rPr>
              <a:t>:</a:t>
            </a:r>
          </a:p>
          <a:p>
            <a:pPr eaLnBrk="1" hangingPunct="1">
              <a:lnSpc>
                <a:spcPct val="80000"/>
              </a:lnSpc>
              <a:buFont typeface="Wingdings" charset="2"/>
              <a:buNone/>
            </a:pPr>
            <a:r>
              <a:rPr lang="en-US" dirty="0"/>
              <a:t>	Based on CA Standards Tests &amp; CSU placement exam scores, </a:t>
            </a:r>
            <a:r>
              <a:rPr lang="en-US" b="1" dirty="0">
                <a:solidFill>
                  <a:schemeClr val="hlink"/>
                </a:solidFill>
              </a:rPr>
              <a:t>60%</a:t>
            </a:r>
            <a:r>
              <a:rPr lang="en-US" dirty="0"/>
              <a:t> of high school students</a:t>
            </a:r>
            <a:r>
              <a:rPr lang="en-US" dirty="0">
                <a:solidFill>
                  <a:schemeClr val="accent1"/>
                </a:solidFill>
              </a:rPr>
              <a:t> </a:t>
            </a:r>
            <a:r>
              <a:rPr lang="en-US" b="1" i="1" dirty="0">
                <a:solidFill>
                  <a:srgbClr val="800000"/>
                </a:solidFill>
              </a:rPr>
              <a:t>admitted</a:t>
            </a:r>
            <a:r>
              <a:rPr lang="en-US" dirty="0"/>
              <a:t> into the CSU are </a:t>
            </a:r>
            <a:r>
              <a:rPr lang="en-US" b="1" i="1" dirty="0">
                <a:solidFill>
                  <a:srgbClr val="800000"/>
                </a:solidFill>
              </a:rPr>
              <a:t>not</a:t>
            </a:r>
            <a:r>
              <a:rPr lang="en-US" dirty="0">
                <a:solidFill>
                  <a:schemeClr val="accent1"/>
                </a:solidFill>
              </a:rPr>
              <a:t> </a:t>
            </a:r>
            <a:r>
              <a:rPr lang="en-US" b="1" i="1" dirty="0">
                <a:solidFill>
                  <a:srgbClr val="800000"/>
                </a:solidFill>
              </a:rPr>
              <a:t>prepared</a:t>
            </a:r>
            <a:r>
              <a:rPr lang="en-US" b="1" i="1" dirty="0"/>
              <a:t> </a:t>
            </a:r>
            <a:r>
              <a:rPr lang="en-US" dirty="0"/>
              <a:t>for college level math or English. </a:t>
            </a:r>
            <a:r>
              <a:rPr lang="en-US" b="1" dirty="0">
                <a:solidFill>
                  <a:schemeClr val="accent6">
                    <a:lumMod val="75000"/>
                  </a:schemeClr>
                </a:solidFill>
              </a:rPr>
              <a:t>All of these students participated in their school’s college prep curriculum and collectively averaged a “B” high school G.P.A.</a:t>
            </a:r>
            <a:endParaRPr lang="en-US" b="1" dirty="0" smtClean="0">
              <a:solidFill>
                <a:schemeClr val="accent6">
                  <a:lumMod val="75000"/>
                </a:schemeClr>
              </a:solidFill>
            </a:endParaRPr>
          </a:p>
          <a:p>
            <a:pPr eaLnBrk="1" hangingPunct="1">
              <a:lnSpc>
                <a:spcPct val="80000"/>
              </a:lnSpc>
              <a:buNone/>
            </a:pPr>
            <a:endParaRPr lang="en-US" dirty="0" smtClean="0"/>
          </a:p>
          <a:p>
            <a:pPr eaLnBrk="1" hangingPunct="1">
              <a:lnSpc>
                <a:spcPct val="80000"/>
              </a:lnSpc>
            </a:pPr>
            <a:r>
              <a:rPr lang="en-US" sz="3600" b="1" dirty="0">
                <a:solidFill>
                  <a:srgbClr val="FF0000"/>
                </a:solidFill>
              </a:rPr>
              <a:t>Goals</a:t>
            </a:r>
            <a:r>
              <a:rPr lang="en-US" dirty="0">
                <a:solidFill>
                  <a:schemeClr val="accent1"/>
                </a:solidFill>
              </a:rPr>
              <a:t>:</a:t>
            </a:r>
            <a:r>
              <a:rPr lang="en-US" dirty="0"/>
              <a:t> </a:t>
            </a:r>
          </a:p>
          <a:p>
            <a:pPr eaLnBrk="1" hangingPunct="1">
              <a:lnSpc>
                <a:spcPct val="80000"/>
              </a:lnSpc>
              <a:buFont typeface="Wingdings" charset="2"/>
              <a:buNone/>
            </a:pPr>
            <a:r>
              <a:rPr lang="en-US" dirty="0"/>
              <a:t>	California high school graduates will enter the CSU fully prepared for college level English and math.</a:t>
            </a:r>
          </a:p>
          <a:p>
            <a:pPr eaLnBrk="1" hangingPunct="1">
              <a:lnSpc>
                <a:spcPct val="80000"/>
              </a:lnSpc>
            </a:pPr>
            <a:endParaRPr lang="en-US" sz="2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Sample Essay: In response to Coffman Excerpt &amp; Writing Prompt</a:t>
            </a:r>
            <a:endParaRPr lang="en-US" sz="3200" dirty="0">
              <a:solidFill>
                <a:srgbClr val="FF0000"/>
              </a:solidFill>
            </a:endParaRPr>
          </a:p>
        </p:txBody>
      </p:sp>
      <p:sp>
        <p:nvSpPr>
          <p:cNvPr id="3" name="Content Placeholder 2"/>
          <p:cNvSpPr>
            <a:spLocks noGrp="1"/>
          </p:cNvSpPr>
          <p:nvPr>
            <p:ph idx="1"/>
          </p:nvPr>
        </p:nvSpPr>
        <p:spPr>
          <a:xfrm>
            <a:off x="457200" y="1417638"/>
            <a:ext cx="8229600" cy="5214963"/>
          </a:xfrm>
        </p:spPr>
        <p:txBody>
          <a:bodyPr>
            <a:noAutofit/>
          </a:bodyPr>
          <a:lstStyle/>
          <a:p>
            <a:r>
              <a:rPr lang="en-US" sz="2400" dirty="0" smtClean="0"/>
              <a:t>You are going to read an actual student response to a EAP/EPT writing prompt.</a:t>
            </a:r>
          </a:p>
          <a:p>
            <a:r>
              <a:rPr lang="en-US" sz="2400" dirty="0" smtClean="0"/>
              <a:t>This essay was scored by two individual scorers, and was awarded a “Superior level 6” score by both scorers.</a:t>
            </a:r>
          </a:p>
          <a:p>
            <a:endParaRPr lang="en-US" sz="2400" dirty="0" smtClean="0"/>
          </a:p>
          <a:p>
            <a:r>
              <a:rPr lang="en-US" sz="2800" b="1" dirty="0" smtClean="0">
                <a:solidFill>
                  <a:srgbClr val="000090"/>
                </a:solidFill>
              </a:rPr>
              <a:t>Read the essay with your partner. After each paragraph, stop to discuss it’s strengths. </a:t>
            </a:r>
          </a:p>
          <a:p>
            <a:r>
              <a:rPr lang="en-US" sz="2800" b="1" dirty="0" smtClean="0">
                <a:solidFill>
                  <a:srgbClr val="660066"/>
                </a:solidFill>
              </a:rPr>
              <a:t>Highlight &amp; label when you find level 6 criteria being met in the essay</a:t>
            </a:r>
            <a:r>
              <a:rPr lang="en-US" sz="2800" b="1" dirty="0" smtClean="0">
                <a:solidFill>
                  <a:srgbClr val="000090"/>
                </a:solidFill>
              </a:rPr>
              <a:t>, </a:t>
            </a:r>
            <a:r>
              <a:rPr lang="en-US" sz="2800" b="1" dirty="0" smtClean="0">
                <a:solidFill>
                  <a:srgbClr val="FF0000"/>
                </a:solidFill>
              </a:rPr>
              <a:t>as well as when/where the writer is responding the R.I.S. from the prompt. </a:t>
            </a:r>
          </a:p>
          <a:p>
            <a:endParaRPr lang="en-US" sz="2400" dirty="0" smtClean="0"/>
          </a:p>
          <a:p>
            <a:r>
              <a:rPr lang="en-US" sz="2400" dirty="0" smtClean="0"/>
              <a:t>Be ready to share your analysis of the essay with the class. </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0000FF"/>
                </a:solidFill>
              </a:rPr>
              <a:t>EAP Journal Warm-up: 3/7/13</a:t>
            </a:r>
            <a:endParaRPr lang="en-US" b="1" dirty="0">
              <a:solidFill>
                <a:srgbClr val="0000FF"/>
              </a:solidFill>
            </a:endParaRPr>
          </a:p>
        </p:txBody>
      </p:sp>
      <p:sp>
        <p:nvSpPr>
          <p:cNvPr id="3" name="Content Placeholder 2"/>
          <p:cNvSpPr>
            <a:spLocks noGrp="1"/>
          </p:cNvSpPr>
          <p:nvPr>
            <p:ph idx="1"/>
          </p:nvPr>
        </p:nvSpPr>
        <p:spPr>
          <a:xfrm>
            <a:off x="457200" y="2247900"/>
            <a:ext cx="8229600" cy="4407153"/>
          </a:xfrm>
        </p:spPr>
        <p:txBody>
          <a:bodyPr>
            <a:normAutofit fontScale="85000" lnSpcReduction="20000"/>
          </a:bodyPr>
          <a:lstStyle/>
          <a:p>
            <a:endParaRPr lang="en-US" dirty="0" smtClean="0"/>
          </a:p>
          <a:p>
            <a:endParaRPr lang="en-US" dirty="0" smtClean="0"/>
          </a:p>
          <a:p>
            <a:r>
              <a:rPr lang="en-US" sz="3600" b="1" dirty="0" smtClean="0">
                <a:solidFill>
                  <a:srgbClr val="660066"/>
                </a:solidFill>
              </a:rPr>
              <a:t>How do you define “success”? What makes a person </a:t>
            </a:r>
            <a:r>
              <a:rPr lang="en-US" sz="3600" b="1" dirty="0" smtClean="0">
                <a:solidFill>
                  <a:srgbClr val="3366FF"/>
                </a:solidFill>
              </a:rPr>
              <a:t>successful</a:t>
            </a:r>
            <a:r>
              <a:rPr lang="en-US" sz="3600" b="1" dirty="0" smtClean="0">
                <a:solidFill>
                  <a:srgbClr val="660066"/>
                </a:solidFill>
              </a:rPr>
              <a:t>? What makes a person </a:t>
            </a:r>
            <a:r>
              <a:rPr lang="en-US" sz="3600" b="1" dirty="0" smtClean="0">
                <a:solidFill>
                  <a:srgbClr val="3366FF"/>
                </a:solidFill>
              </a:rPr>
              <a:t>unsuccessful</a:t>
            </a:r>
            <a:r>
              <a:rPr lang="en-US" sz="3600" b="1" dirty="0" smtClean="0">
                <a:solidFill>
                  <a:srgbClr val="660066"/>
                </a:solidFill>
              </a:rPr>
              <a:t>? </a:t>
            </a:r>
            <a:r>
              <a:rPr lang="en-US" sz="3000" b="1" dirty="0" smtClean="0">
                <a:solidFill>
                  <a:srgbClr val="660066"/>
                </a:solidFill>
              </a:rPr>
              <a:t>(think of more than work/career -  relationships, friendships, goals, personal satisfaction, charity, </a:t>
            </a:r>
            <a:r>
              <a:rPr lang="en-US" sz="3000" b="1" dirty="0" err="1" smtClean="0">
                <a:solidFill>
                  <a:srgbClr val="660066"/>
                </a:solidFill>
              </a:rPr>
              <a:t>etc</a:t>
            </a:r>
            <a:r>
              <a:rPr lang="en-US" sz="3000" b="1" dirty="0" smtClean="0">
                <a:solidFill>
                  <a:srgbClr val="660066"/>
                </a:solidFill>
              </a:rPr>
              <a:t>) </a:t>
            </a:r>
          </a:p>
          <a:p>
            <a:endParaRPr lang="en-US" sz="3600" b="1" dirty="0" smtClean="0">
              <a:solidFill>
                <a:srgbClr val="660066"/>
              </a:solidFill>
            </a:endParaRPr>
          </a:p>
          <a:p>
            <a:r>
              <a:rPr lang="en-US" sz="3600" b="1" dirty="0" smtClean="0">
                <a:solidFill>
                  <a:srgbClr val="660066"/>
                </a:solidFill>
              </a:rPr>
              <a:t>In what ways (think of several!) do people </a:t>
            </a:r>
            <a:r>
              <a:rPr lang="en-US" sz="3600" b="1" dirty="0" smtClean="0">
                <a:solidFill>
                  <a:srgbClr val="FF0000"/>
                </a:solidFill>
              </a:rPr>
              <a:t>respond</a:t>
            </a:r>
            <a:r>
              <a:rPr lang="en-US" sz="3600" b="1" dirty="0" smtClean="0">
                <a:solidFill>
                  <a:srgbClr val="660066"/>
                </a:solidFill>
              </a:rPr>
              <a:t> to other people’s success? </a:t>
            </a:r>
          </a:p>
          <a:p>
            <a:endParaRPr lang="en-US" dirty="0" smtClean="0"/>
          </a:p>
          <a:p>
            <a:endParaRPr lang="en-US" dirty="0" smtClean="0"/>
          </a:p>
        </p:txBody>
      </p:sp>
      <p:pic>
        <p:nvPicPr>
          <p:cNvPr id="4" name="Picture 3"/>
          <p:cNvPicPr>
            <a:picLocks noChangeAspect="1"/>
          </p:cNvPicPr>
          <p:nvPr/>
        </p:nvPicPr>
        <p:blipFill>
          <a:blip r:embed="rId2"/>
          <a:srcRect t="3573" b="64318"/>
          <a:stretch>
            <a:fillRect/>
          </a:stretch>
        </p:blipFill>
        <p:spPr>
          <a:xfrm>
            <a:off x="1157571" y="1052815"/>
            <a:ext cx="7090116" cy="164341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8876"/>
          </a:xfrm>
        </p:spPr>
        <p:txBody>
          <a:bodyPr>
            <a:normAutofit fontScale="90000"/>
          </a:bodyPr>
          <a:lstStyle/>
          <a:p>
            <a:r>
              <a:rPr lang="en-US" dirty="0" smtClean="0">
                <a:solidFill>
                  <a:srgbClr val="FF0000"/>
                </a:solidFill>
              </a:rPr>
              <a:t>“</a:t>
            </a:r>
            <a:r>
              <a:rPr lang="en-US" sz="3600" dirty="0" smtClean="0">
                <a:solidFill>
                  <a:srgbClr val="FF0000"/>
                </a:solidFill>
              </a:rPr>
              <a:t>Margaret Mead” Writing Prompt </a:t>
            </a:r>
            <a:endParaRPr lang="en-US" dirty="0">
              <a:solidFill>
                <a:srgbClr val="FF0000"/>
              </a:solidFill>
            </a:endParaRPr>
          </a:p>
        </p:txBody>
      </p:sp>
      <p:sp>
        <p:nvSpPr>
          <p:cNvPr id="3" name="Content Placeholder 2"/>
          <p:cNvSpPr>
            <a:spLocks noGrp="1"/>
          </p:cNvSpPr>
          <p:nvPr>
            <p:ph idx="1"/>
          </p:nvPr>
        </p:nvSpPr>
        <p:spPr>
          <a:xfrm>
            <a:off x="219487" y="1003514"/>
            <a:ext cx="8685429" cy="5854486"/>
          </a:xfrm>
        </p:spPr>
        <p:txBody>
          <a:bodyPr>
            <a:normAutofit fontScale="77500" lnSpcReduction="20000"/>
          </a:bodyPr>
          <a:lstStyle/>
          <a:p>
            <a:pPr>
              <a:buNone/>
            </a:pPr>
            <a:r>
              <a:rPr lang="en-US" b="1" dirty="0"/>
              <a:t>	</a:t>
            </a:r>
            <a:r>
              <a:rPr lang="en-US" dirty="0" smtClean="0"/>
              <a:t>For </a:t>
            </a:r>
            <a:r>
              <a:rPr lang="en-US" dirty="0"/>
              <a:t>many Americans, the concept of success is a source of confusion. As a people, we Americans greatly prize success. We are taught to celebrate and admire the one who gets the highest grades, the one voted most attractive or most likely to succeed. But while we often rejoice in the success of people far removed from ourselves—people who work in another profession, live in another community, or are endowed with a talent that we do not especially want for ourselves—we tend to regard the success of people close at hand, within our own small group, as a threat.”</a:t>
            </a:r>
            <a:endParaRPr lang="en-US" dirty="0" smtClean="0"/>
          </a:p>
          <a:p>
            <a:pPr lvl="0">
              <a:buNone/>
            </a:pPr>
            <a:r>
              <a:rPr lang="en-US" dirty="0" smtClean="0"/>
              <a:t>	- Margaret </a:t>
            </a:r>
            <a:r>
              <a:rPr lang="en-US" dirty="0"/>
              <a:t>Mead, from </a:t>
            </a:r>
            <a:r>
              <a:rPr lang="en-US" i="1" dirty="0"/>
              <a:t>The Egalitarian Error</a:t>
            </a:r>
            <a:endParaRPr lang="en-US" dirty="0"/>
          </a:p>
          <a:p>
            <a:pPr>
              <a:buNone/>
            </a:pPr>
            <a:r>
              <a:rPr lang="en-US" dirty="0" smtClean="0"/>
              <a:t> 	</a:t>
            </a:r>
          </a:p>
          <a:p>
            <a:pPr>
              <a:buNone/>
            </a:pPr>
            <a:r>
              <a:rPr lang="en-US" b="1" dirty="0"/>
              <a:t>	</a:t>
            </a:r>
            <a:r>
              <a:rPr lang="en-US" b="1" dirty="0" smtClean="0"/>
              <a:t>Explain </a:t>
            </a:r>
            <a:r>
              <a:rPr lang="en-US" b="1" dirty="0"/>
              <a:t>Mead’s argument and discuss the extent to which you agree or disagree with her analysis. Support your position, providing reasons and examples from your own experience, observations, or reading</a:t>
            </a:r>
            <a:r>
              <a:rPr lang="en-US" b="1" dirty="0" smtClean="0"/>
              <a:t>.</a:t>
            </a:r>
          </a:p>
          <a:p>
            <a:pPr algn="ctr">
              <a:buNone/>
            </a:pPr>
            <a:r>
              <a:rPr lang="en-US" b="1" dirty="0" smtClean="0">
                <a:solidFill>
                  <a:srgbClr val="FF0000"/>
                </a:solidFill>
              </a:rPr>
              <a:t>*Label R.I.S. in the prompt</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8876"/>
          </a:xfrm>
        </p:spPr>
        <p:txBody>
          <a:bodyPr>
            <a:normAutofit fontScale="90000"/>
          </a:bodyPr>
          <a:lstStyle/>
          <a:p>
            <a:r>
              <a:rPr lang="en-US" dirty="0" smtClean="0">
                <a:solidFill>
                  <a:srgbClr val="FF0000"/>
                </a:solidFill>
              </a:rPr>
              <a:t>“</a:t>
            </a:r>
            <a:r>
              <a:rPr lang="en-US" sz="3600" dirty="0" smtClean="0">
                <a:solidFill>
                  <a:srgbClr val="FF0000"/>
                </a:solidFill>
              </a:rPr>
              <a:t>Margaret Mead” Writing Prompt </a:t>
            </a:r>
            <a:endParaRPr lang="en-US" dirty="0">
              <a:solidFill>
                <a:srgbClr val="FF0000"/>
              </a:solidFill>
            </a:endParaRPr>
          </a:p>
        </p:txBody>
      </p:sp>
      <p:sp>
        <p:nvSpPr>
          <p:cNvPr id="3" name="Content Placeholder 2"/>
          <p:cNvSpPr>
            <a:spLocks noGrp="1"/>
          </p:cNvSpPr>
          <p:nvPr>
            <p:ph idx="1"/>
          </p:nvPr>
        </p:nvSpPr>
        <p:spPr>
          <a:xfrm>
            <a:off x="219487" y="1003514"/>
            <a:ext cx="8685429" cy="5854486"/>
          </a:xfrm>
        </p:spPr>
        <p:txBody>
          <a:bodyPr>
            <a:normAutofit fontScale="92500" lnSpcReduction="10000"/>
          </a:bodyPr>
          <a:lstStyle/>
          <a:p>
            <a:pPr>
              <a:buNone/>
            </a:pPr>
            <a:r>
              <a:rPr lang="en-US" sz="2595" b="1" dirty="0"/>
              <a:t>	</a:t>
            </a:r>
            <a:r>
              <a:rPr lang="en-US" sz="2595" dirty="0" smtClean="0"/>
              <a:t>For </a:t>
            </a:r>
            <a:r>
              <a:rPr lang="en-US" sz="2595" dirty="0"/>
              <a:t>many Americans, the concept of success is a source of confusion. As a people, we Americans greatly prize success. We are taught to celebrate and admire the one who gets the highest grades, the one voted most attractive or most likely to succeed. But while we often rejoice in the success of people far removed from ourselves—people who work in another profession, live in another community, or are endowed with a talent that we do not especially want for ourselves—we tend to regard the success of people close at hand, within our own small group, as a threat.”</a:t>
            </a:r>
            <a:endParaRPr lang="en-US" sz="2595" dirty="0" smtClean="0"/>
          </a:p>
          <a:p>
            <a:pPr lvl="0">
              <a:buNone/>
            </a:pPr>
            <a:r>
              <a:rPr lang="en-US" sz="2595" dirty="0" smtClean="0"/>
              <a:t>	- Margaret </a:t>
            </a:r>
            <a:r>
              <a:rPr lang="en-US" sz="2595" dirty="0"/>
              <a:t>Mead, from </a:t>
            </a:r>
            <a:r>
              <a:rPr lang="en-US" sz="2595" i="1" dirty="0"/>
              <a:t>The Egalitarian Error</a:t>
            </a:r>
            <a:endParaRPr lang="en-US" sz="2595" dirty="0"/>
          </a:p>
          <a:p>
            <a:pPr>
              <a:buNone/>
            </a:pPr>
            <a:r>
              <a:rPr lang="en-US" sz="2353" dirty="0" smtClean="0"/>
              <a:t> </a:t>
            </a:r>
            <a:endParaRPr lang="en-US" sz="2353" b="1" dirty="0" smtClean="0"/>
          </a:p>
          <a:p>
            <a:pPr>
              <a:buNone/>
            </a:pPr>
            <a:r>
              <a:rPr lang="en-US" sz="2400" dirty="0" smtClean="0">
                <a:solidFill>
                  <a:srgbClr val="660066"/>
                </a:solidFill>
              </a:rPr>
              <a:t>	</a:t>
            </a:r>
          </a:p>
          <a:p>
            <a:pPr>
              <a:buNone/>
            </a:pPr>
            <a:r>
              <a:rPr lang="en-US" sz="5189" dirty="0" smtClean="0">
                <a:solidFill>
                  <a:srgbClr val="660066"/>
                </a:solidFill>
              </a:rPr>
              <a:t>**Complete the Recap activity on your handout. </a:t>
            </a:r>
            <a:endParaRPr lang="en-US" sz="1800" dirty="0" smtClean="0">
              <a:solidFill>
                <a:srgbClr val="660066"/>
              </a:solidFill>
            </a:endParaRPr>
          </a:p>
          <a:p>
            <a:pPr>
              <a:buNone/>
            </a:pPr>
            <a:endParaRPr lang="en-US" sz="2353" b="1"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97918"/>
            <a:ext cx="8494749" cy="6271964"/>
          </a:xfrm>
        </p:spPr>
        <p:txBody>
          <a:bodyPr>
            <a:normAutofit fontScale="25000" lnSpcReduction="20000"/>
          </a:bodyPr>
          <a:lstStyle/>
          <a:p>
            <a:pPr marL="0" marR="0">
              <a:spcBef>
                <a:spcPts val="0"/>
              </a:spcBef>
              <a:spcAft>
                <a:spcPts val="0"/>
              </a:spcAft>
              <a:buNone/>
            </a:pPr>
            <a:r>
              <a:rPr lang="en-US" sz="8000" b="1" dirty="0" smtClean="0">
                <a:solidFill>
                  <a:srgbClr val="000090"/>
                </a:solidFill>
                <a:latin typeface="Times New Roman"/>
                <a:ea typeface="Times New Roman"/>
                <a:cs typeface="Times New Roman"/>
              </a:rPr>
              <a:t>Scoring Criteria: review </a:t>
            </a:r>
          </a:p>
          <a:p>
            <a:pPr marL="0" marR="0">
              <a:spcBef>
                <a:spcPts val="0"/>
              </a:spcBef>
              <a:spcAft>
                <a:spcPts val="0"/>
              </a:spcAft>
              <a:buNone/>
            </a:pPr>
            <a:r>
              <a:rPr lang="en-US" sz="8000" b="1" dirty="0" smtClean="0">
                <a:solidFill>
                  <a:srgbClr val="000090"/>
                </a:solidFill>
                <a:latin typeface="Times New Roman"/>
                <a:ea typeface="Times New Roman"/>
                <a:cs typeface="Times New Roman"/>
              </a:rPr>
              <a:t> </a:t>
            </a:r>
          </a:p>
          <a:p>
            <a:pPr marL="0" marR="0">
              <a:spcBef>
                <a:spcPts val="0"/>
              </a:spcBef>
              <a:spcAft>
                <a:spcPts val="0"/>
              </a:spcAft>
              <a:buNone/>
            </a:pPr>
            <a:r>
              <a:rPr lang="en-US" sz="11200" b="1" dirty="0" smtClean="0">
                <a:solidFill>
                  <a:srgbClr val="000090"/>
                </a:solidFill>
                <a:latin typeface="Times New Roman"/>
                <a:ea typeface="Times New Roman"/>
                <a:cs typeface="Times New Roman"/>
              </a:rPr>
              <a:t>A 6 essay is superior writing, but may have minor flaws. A typical essay in this category:</a:t>
            </a:r>
            <a:endParaRPr lang="en-US" sz="11200" b="1" dirty="0">
              <a:solidFill>
                <a:srgbClr val="000090"/>
              </a:solidFill>
              <a:latin typeface="Times New Roman"/>
              <a:ea typeface="Times New Roman"/>
              <a:cs typeface="Times New Roman"/>
            </a:endParaRPr>
          </a:p>
          <a:p>
            <a:pPr marL="0" marR="0">
              <a:spcBef>
                <a:spcPts val="0"/>
              </a:spcBef>
              <a:spcAft>
                <a:spcPts val="0"/>
              </a:spcAft>
              <a:buNone/>
            </a:pPr>
            <a:r>
              <a:rPr lang="en-US" sz="7385" dirty="0" smtClean="0">
                <a:solidFill>
                  <a:srgbClr val="000000"/>
                </a:solidFill>
                <a:latin typeface="Times New Roman"/>
                <a:ea typeface="Times New Roman"/>
                <a:cs typeface="Times New Roman"/>
              </a:rPr>
              <a:t> </a:t>
            </a:r>
            <a:endParaRPr lang="en-US" sz="7385"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addresses the </a:t>
            </a:r>
            <a:r>
              <a:rPr lang="en-US" sz="9600" dirty="0" smtClean="0">
                <a:solidFill>
                  <a:srgbClr val="660066"/>
                </a:solidFill>
                <a:latin typeface="Times New Roman"/>
                <a:ea typeface="Times New Roman"/>
                <a:cs typeface="Times New Roman"/>
              </a:rPr>
              <a:t>topic clearly and responds effectively </a:t>
            </a:r>
            <a:r>
              <a:rPr lang="en-US" sz="9600" dirty="0" smtClean="0">
                <a:solidFill>
                  <a:srgbClr val="000000"/>
                </a:solidFill>
                <a:latin typeface="Times New Roman"/>
                <a:ea typeface="Times New Roman"/>
                <a:cs typeface="Times New Roman"/>
              </a:rPr>
              <a:t>to </a:t>
            </a:r>
            <a:r>
              <a:rPr lang="en-US" sz="9600" b="1" dirty="0" smtClean="0">
                <a:solidFill>
                  <a:srgbClr val="FF0000"/>
                </a:solidFill>
                <a:latin typeface="Times New Roman"/>
                <a:ea typeface="Times New Roman"/>
                <a:cs typeface="Times New Roman"/>
              </a:rPr>
              <a:t>all aspects of the task</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demonstrates a </a:t>
            </a:r>
            <a:r>
              <a:rPr lang="en-US" sz="9600" b="1" dirty="0" smtClean="0">
                <a:solidFill>
                  <a:srgbClr val="FF0000"/>
                </a:solidFill>
                <a:latin typeface="Times New Roman"/>
                <a:ea typeface="Times New Roman"/>
                <a:cs typeface="Times New Roman"/>
              </a:rPr>
              <a:t>thorough critical understanding of the passage </a:t>
            </a:r>
            <a:r>
              <a:rPr lang="en-US" sz="9600" dirty="0" smtClean="0">
                <a:solidFill>
                  <a:srgbClr val="000000"/>
                </a:solidFill>
                <a:latin typeface="Times New Roman"/>
                <a:ea typeface="Times New Roman"/>
                <a:cs typeface="Times New Roman"/>
              </a:rPr>
              <a:t>in developing an insightful response</a:t>
            </a:r>
          </a:p>
          <a:p>
            <a:pPr lvl="0">
              <a:spcBef>
                <a:spcPts val="0"/>
              </a:spcBef>
              <a:buFont typeface="+mj-lt"/>
              <a:buAutoNum type="alphaLcPeriod"/>
            </a:pPr>
            <a:endParaRPr lang="en-US" sz="9600"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FF0000"/>
                </a:solidFill>
                <a:latin typeface="Times New Roman"/>
                <a:ea typeface="Times New Roman"/>
                <a:cs typeface="Times New Roman"/>
              </a:rPr>
              <a:t>explores</a:t>
            </a:r>
            <a:r>
              <a:rPr lang="en-US" sz="9600" dirty="0" smtClean="0">
                <a:solidFill>
                  <a:srgbClr val="000000"/>
                </a:solidFill>
                <a:latin typeface="Times New Roman"/>
                <a:ea typeface="Times New Roman"/>
                <a:cs typeface="Times New Roman"/>
              </a:rPr>
              <a:t> the </a:t>
            </a:r>
            <a:r>
              <a:rPr lang="en-US" sz="9600" dirty="0" smtClean="0">
                <a:solidFill>
                  <a:srgbClr val="FF0000"/>
                </a:solidFill>
                <a:latin typeface="Times New Roman"/>
                <a:ea typeface="Times New Roman"/>
                <a:cs typeface="Times New Roman"/>
              </a:rPr>
              <a:t>issues</a:t>
            </a:r>
            <a:r>
              <a:rPr lang="en-US" sz="9600" dirty="0" smtClean="0">
                <a:solidFill>
                  <a:srgbClr val="000000"/>
                </a:solidFill>
                <a:latin typeface="Times New Roman"/>
                <a:ea typeface="Times New Roman"/>
                <a:cs typeface="Times New Roman"/>
              </a:rPr>
              <a:t> thoughtfully and </a:t>
            </a:r>
            <a:r>
              <a:rPr lang="en-US" sz="9600" b="1" dirty="0" smtClean="0">
                <a:solidFill>
                  <a:srgbClr val="FF0000"/>
                </a:solidFill>
                <a:latin typeface="Times New Roman"/>
                <a:ea typeface="Times New Roman"/>
                <a:cs typeface="Times New Roman"/>
              </a:rPr>
              <a:t>in depth</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is coherently </a:t>
            </a:r>
            <a:r>
              <a:rPr lang="en-US" sz="9600" dirty="0" smtClean="0">
                <a:solidFill>
                  <a:srgbClr val="FF0000"/>
                </a:solidFill>
                <a:latin typeface="Times New Roman"/>
                <a:ea typeface="Times New Roman"/>
                <a:cs typeface="Times New Roman"/>
              </a:rPr>
              <a:t>organized</a:t>
            </a:r>
            <a:r>
              <a:rPr lang="en-US" sz="9600" dirty="0" smtClean="0">
                <a:solidFill>
                  <a:srgbClr val="000000"/>
                </a:solidFill>
                <a:latin typeface="Times New Roman"/>
                <a:ea typeface="Times New Roman"/>
                <a:cs typeface="Times New Roman"/>
              </a:rPr>
              <a:t> and </a:t>
            </a:r>
            <a:r>
              <a:rPr lang="en-US" sz="9600" dirty="0" smtClean="0">
                <a:solidFill>
                  <a:srgbClr val="FF0000"/>
                </a:solidFill>
                <a:latin typeface="Times New Roman"/>
                <a:ea typeface="Times New Roman"/>
                <a:cs typeface="Times New Roman"/>
              </a:rPr>
              <a:t>developed</a:t>
            </a:r>
            <a:r>
              <a:rPr lang="en-US" sz="9600" dirty="0" smtClean="0">
                <a:solidFill>
                  <a:srgbClr val="000000"/>
                </a:solidFill>
                <a:latin typeface="Times New Roman"/>
                <a:ea typeface="Times New Roman"/>
                <a:cs typeface="Times New Roman"/>
              </a:rPr>
              <a:t>, with </a:t>
            </a:r>
            <a:r>
              <a:rPr lang="en-US" sz="9600" b="1" dirty="0" smtClean="0">
                <a:solidFill>
                  <a:srgbClr val="FF0000"/>
                </a:solidFill>
                <a:latin typeface="Times New Roman"/>
                <a:ea typeface="Times New Roman"/>
                <a:cs typeface="Times New Roman"/>
              </a:rPr>
              <a:t>ideas supported </a:t>
            </a:r>
            <a:r>
              <a:rPr lang="en-US" sz="9600" dirty="0" smtClean="0">
                <a:solidFill>
                  <a:srgbClr val="000000"/>
                </a:solidFill>
                <a:latin typeface="Times New Roman"/>
                <a:ea typeface="Times New Roman"/>
                <a:cs typeface="Times New Roman"/>
              </a:rPr>
              <a:t>by apt reasons and </a:t>
            </a:r>
            <a:r>
              <a:rPr lang="en-US" sz="9600" b="1" dirty="0" smtClean="0">
                <a:solidFill>
                  <a:srgbClr val="FF0000"/>
                </a:solidFill>
                <a:latin typeface="Times New Roman"/>
                <a:ea typeface="Times New Roman"/>
                <a:cs typeface="Times New Roman"/>
              </a:rPr>
              <a:t>well-chosen examples</a:t>
            </a:r>
          </a:p>
          <a:p>
            <a:pPr lvl="0">
              <a:spcBef>
                <a:spcPts val="0"/>
              </a:spcBef>
              <a:buFont typeface="+mj-lt"/>
              <a:buAutoNum type="alphaLcPeriod"/>
            </a:pPr>
            <a:endParaRPr lang="en-US" sz="9600" b="1" dirty="0" smtClean="0">
              <a:solidFill>
                <a:srgbClr val="FF0000"/>
              </a:solidFill>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has an effective, fluent style marked by </a:t>
            </a:r>
            <a:r>
              <a:rPr lang="en-US" sz="9600" b="1" dirty="0" smtClean="0">
                <a:solidFill>
                  <a:srgbClr val="FF0000"/>
                </a:solidFill>
                <a:latin typeface="Times New Roman"/>
                <a:ea typeface="Times New Roman"/>
                <a:cs typeface="Times New Roman"/>
              </a:rPr>
              <a:t>syntactic variety </a:t>
            </a:r>
            <a:r>
              <a:rPr lang="en-US" sz="9600" dirty="0" smtClean="0">
                <a:solidFill>
                  <a:srgbClr val="000000"/>
                </a:solidFill>
                <a:latin typeface="Times New Roman"/>
                <a:ea typeface="Times New Roman"/>
                <a:cs typeface="Times New Roman"/>
              </a:rPr>
              <a:t>and a clear command of language</a:t>
            </a:r>
          </a:p>
          <a:p>
            <a:pPr lvl="0">
              <a:spcBef>
                <a:spcPts val="0"/>
              </a:spcBef>
              <a:buFont typeface="+mj-lt"/>
              <a:buAutoNum type="alphaLcPeriod"/>
            </a:pPr>
            <a:endParaRPr lang="en-US" sz="9600" dirty="0" smtClean="0">
              <a:latin typeface="Times New Roman"/>
              <a:ea typeface="Times New Roman"/>
              <a:cs typeface="Times New Roman"/>
            </a:endParaRPr>
          </a:p>
          <a:p>
            <a:pPr lvl="0">
              <a:spcBef>
                <a:spcPts val="0"/>
              </a:spcBef>
              <a:buFont typeface="+mj-lt"/>
              <a:buAutoNum type="alphaLcPeriod"/>
            </a:pPr>
            <a:r>
              <a:rPr lang="en-US" sz="9600" dirty="0" smtClean="0">
                <a:solidFill>
                  <a:srgbClr val="000000"/>
                </a:solidFill>
                <a:latin typeface="Times New Roman"/>
                <a:ea typeface="Times New Roman"/>
                <a:cs typeface="Times New Roman"/>
              </a:rPr>
              <a:t>is generally </a:t>
            </a:r>
            <a:r>
              <a:rPr lang="en-US" sz="9600" b="1" dirty="0" smtClean="0">
                <a:solidFill>
                  <a:srgbClr val="FF0000"/>
                </a:solidFill>
                <a:latin typeface="Times New Roman"/>
                <a:ea typeface="Times New Roman"/>
                <a:cs typeface="Times New Roman"/>
              </a:rPr>
              <a:t>free from errors in grammar</a:t>
            </a:r>
            <a:r>
              <a:rPr lang="en-US" sz="9600" dirty="0" smtClean="0">
                <a:solidFill>
                  <a:srgbClr val="000000"/>
                </a:solidFill>
                <a:latin typeface="Times New Roman"/>
                <a:ea typeface="Times New Roman"/>
                <a:cs typeface="Times New Roman"/>
              </a:rPr>
              <a:t>, usage, and mechanics</a:t>
            </a:r>
            <a:endParaRPr lang="en-US" sz="9600" dirty="0" smtClean="0">
              <a:latin typeface="Times New Roman"/>
              <a:ea typeface="Times New Roman"/>
              <a:cs typeface="Times New Roman"/>
            </a:endParaRPr>
          </a:p>
          <a:p>
            <a:pPr>
              <a:buNone/>
            </a:pPr>
            <a:endParaRPr lang="en-US" sz="5760" dirty="0">
              <a:solidFill>
                <a:srgbClr val="660066"/>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Sample Essay: In response to </a:t>
            </a:r>
            <a:r>
              <a:rPr lang="en-US" sz="3200" dirty="0" smtClean="0">
                <a:solidFill>
                  <a:srgbClr val="008000"/>
                </a:solidFill>
              </a:rPr>
              <a:t>MEAD</a:t>
            </a:r>
            <a:r>
              <a:rPr lang="en-US" sz="3200" dirty="0" smtClean="0">
                <a:solidFill>
                  <a:srgbClr val="FF0000"/>
                </a:solidFill>
              </a:rPr>
              <a:t> Excerpt &amp; Writing Prompt</a:t>
            </a:r>
            <a:endParaRPr lang="en-US" sz="3200" dirty="0">
              <a:solidFill>
                <a:srgbClr val="FF0000"/>
              </a:solidFill>
            </a:endParaRPr>
          </a:p>
        </p:txBody>
      </p:sp>
      <p:sp>
        <p:nvSpPr>
          <p:cNvPr id="3" name="Content Placeholder 2"/>
          <p:cNvSpPr>
            <a:spLocks noGrp="1"/>
          </p:cNvSpPr>
          <p:nvPr>
            <p:ph idx="1"/>
          </p:nvPr>
        </p:nvSpPr>
        <p:spPr>
          <a:xfrm>
            <a:off x="457200" y="1417638"/>
            <a:ext cx="8229600" cy="5214963"/>
          </a:xfrm>
        </p:spPr>
        <p:txBody>
          <a:bodyPr>
            <a:noAutofit/>
          </a:bodyPr>
          <a:lstStyle/>
          <a:p>
            <a:r>
              <a:rPr lang="en-US" sz="2400" dirty="0" smtClean="0"/>
              <a:t>You are going to read an actual student response to a EAP/EPT writing prompt.</a:t>
            </a:r>
          </a:p>
          <a:p>
            <a:r>
              <a:rPr lang="en-US" sz="2400" dirty="0" smtClean="0"/>
              <a:t>This essay was scored by two individual scorers, and was awarded a “Superior level 6” score by both scorers.</a:t>
            </a:r>
          </a:p>
          <a:p>
            <a:endParaRPr lang="en-US" sz="2400" dirty="0" smtClean="0"/>
          </a:p>
          <a:p>
            <a:r>
              <a:rPr lang="en-US" sz="2800" b="1" dirty="0" smtClean="0">
                <a:solidFill>
                  <a:srgbClr val="000090"/>
                </a:solidFill>
              </a:rPr>
              <a:t>Read the essay with your partner. After each paragraph, stop to discuss it’s strengths. </a:t>
            </a:r>
          </a:p>
          <a:p>
            <a:r>
              <a:rPr lang="en-US" sz="2800" b="1" dirty="0" smtClean="0">
                <a:solidFill>
                  <a:srgbClr val="660066"/>
                </a:solidFill>
              </a:rPr>
              <a:t>Highlight &amp; label when you find level 6 criteria being met in the essay</a:t>
            </a:r>
            <a:r>
              <a:rPr lang="en-US" sz="2800" b="1" dirty="0" smtClean="0">
                <a:solidFill>
                  <a:srgbClr val="000090"/>
                </a:solidFill>
              </a:rPr>
              <a:t>, </a:t>
            </a:r>
            <a:r>
              <a:rPr lang="en-US" sz="2800" b="1" dirty="0" smtClean="0">
                <a:solidFill>
                  <a:srgbClr val="FF0000"/>
                </a:solidFill>
              </a:rPr>
              <a:t>as well as when/where the writer is responding the R.I.S. from the prompt. </a:t>
            </a:r>
          </a:p>
          <a:p>
            <a:endParaRPr lang="en-US" sz="2400" dirty="0" smtClean="0"/>
          </a:p>
          <a:p>
            <a:r>
              <a:rPr lang="en-US" sz="2400" dirty="0" smtClean="0"/>
              <a:t>Be ready to share your analysis of the essay with the class. </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Sample Essay: In response to </a:t>
            </a:r>
            <a:r>
              <a:rPr lang="en-US" sz="3200" dirty="0" smtClean="0">
                <a:solidFill>
                  <a:srgbClr val="008000"/>
                </a:solidFill>
              </a:rPr>
              <a:t>MEAD</a:t>
            </a:r>
            <a:r>
              <a:rPr lang="en-US" sz="3200" dirty="0" smtClean="0">
                <a:solidFill>
                  <a:srgbClr val="FF0000"/>
                </a:solidFill>
              </a:rPr>
              <a:t> Excerpt &amp; Writing Prompt</a:t>
            </a:r>
            <a:endParaRPr lang="en-US" sz="3200" dirty="0">
              <a:solidFill>
                <a:srgbClr val="FF0000"/>
              </a:solidFill>
            </a:endParaRPr>
          </a:p>
        </p:txBody>
      </p:sp>
      <p:sp>
        <p:nvSpPr>
          <p:cNvPr id="3" name="Content Placeholder 2"/>
          <p:cNvSpPr>
            <a:spLocks noGrp="1"/>
          </p:cNvSpPr>
          <p:nvPr>
            <p:ph idx="1"/>
          </p:nvPr>
        </p:nvSpPr>
        <p:spPr>
          <a:xfrm>
            <a:off x="457200" y="1417638"/>
            <a:ext cx="8229600" cy="5214963"/>
          </a:xfrm>
        </p:spPr>
        <p:txBody>
          <a:bodyPr>
            <a:noAutofit/>
          </a:bodyPr>
          <a:lstStyle/>
          <a:p>
            <a:r>
              <a:rPr lang="en-US" sz="2400" b="1" dirty="0" smtClean="0">
                <a:solidFill>
                  <a:srgbClr val="3366FF"/>
                </a:solidFill>
              </a:rPr>
              <a:t>You are going to read  two additional student responses to the </a:t>
            </a:r>
            <a:r>
              <a:rPr lang="en-US" sz="2400" b="1" dirty="0" err="1" smtClean="0">
                <a:solidFill>
                  <a:srgbClr val="3366FF"/>
                </a:solidFill>
              </a:rPr>
              <a:t>Margarat</a:t>
            </a:r>
            <a:r>
              <a:rPr lang="en-US" sz="2400" b="1" dirty="0" smtClean="0">
                <a:solidFill>
                  <a:srgbClr val="3366FF"/>
                </a:solidFill>
              </a:rPr>
              <a:t> Mead excerpt and prompt. </a:t>
            </a:r>
          </a:p>
          <a:p>
            <a:r>
              <a:rPr lang="en-US" sz="2400" b="1" dirty="0" smtClean="0">
                <a:solidFill>
                  <a:srgbClr val="3366FF"/>
                </a:solidFill>
              </a:rPr>
              <a:t>It will be your job to determine how each of these essays should be scored using the EPT rubric. </a:t>
            </a:r>
          </a:p>
          <a:p>
            <a:endParaRPr lang="en-US" sz="2400" dirty="0" smtClean="0"/>
          </a:p>
          <a:p>
            <a:r>
              <a:rPr lang="en-US" sz="2800" b="1" dirty="0" smtClean="0">
                <a:solidFill>
                  <a:srgbClr val="000090"/>
                </a:solidFill>
              </a:rPr>
              <a:t>Read the essay with your partner. After each paragraph, stop to discuss it’s </a:t>
            </a:r>
            <a:r>
              <a:rPr lang="en-US" sz="2800" b="1" dirty="0" smtClean="0">
                <a:solidFill>
                  <a:srgbClr val="FF0000"/>
                </a:solidFill>
              </a:rPr>
              <a:t>strengths</a:t>
            </a:r>
            <a:r>
              <a:rPr lang="en-US" sz="2800" b="1" dirty="0" smtClean="0">
                <a:solidFill>
                  <a:srgbClr val="000090"/>
                </a:solidFill>
              </a:rPr>
              <a:t> &amp; </a:t>
            </a:r>
            <a:r>
              <a:rPr lang="en-US" sz="2800" b="1" dirty="0" smtClean="0">
                <a:solidFill>
                  <a:srgbClr val="FF0000"/>
                </a:solidFill>
              </a:rPr>
              <a:t>weaknesses</a:t>
            </a:r>
            <a:r>
              <a:rPr lang="en-US" sz="2800" b="1" dirty="0" smtClean="0">
                <a:solidFill>
                  <a:srgbClr val="000090"/>
                </a:solidFill>
              </a:rPr>
              <a:t>. </a:t>
            </a:r>
          </a:p>
          <a:p>
            <a:r>
              <a:rPr lang="en-US" sz="2800" b="1" dirty="0" smtClean="0">
                <a:solidFill>
                  <a:srgbClr val="660066"/>
                </a:solidFill>
              </a:rPr>
              <a:t>Highlight when you find the rubric criteria &amp; determine what level you think it is meeting</a:t>
            </a:r>
            <a:r>
              <a:rPr lang="en-US" sz="2800" b="1" dirty="0" smtClean="0">
                <a:solidFill>
                  <a:srgbClr val="000090"/>
                </a:solidFill>
              </a:rPr>
              <a:t>,</a:t>
            </a:r>
          </a:p>
          <a:p>
            <a:r>
              <a:rPr lang="en-US" sz="2800" b="1" dirty="0" smtClean="0">
                <a:solidFill>
                  <a:srgbClr val="000090"/>
                </a:solidFill>
              </a:rPr>
              <a:t>Also, highlight </a:t>
            </a:r>
            <a:r>
              <a:rPr lang="en-US" sz="2800" b="1" dirty="0" smtClean="0">
                <a:solidFill>
                  <a:srgbClr val="FF0000"/>
                </a:solidFill>
              </a:rPr>
              <a:t>when/where the writer is responding to  R.I.S. from the prompt. </a:t>
            </a:r>
          </a:p>
          <a:p>
            <a:endParaRPr lang="en-US" sz="2400" dirty="0" smtClean="0"/>
          </a:p>
          <a:p>
            <a:r>
              <a:rPr lang="en-US" sz="2400" dirty="0" smtClean="0"/>
              <a:t>Be ready to share your analysis of the essay with the class.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effectLst>
                  <a:outerShdw blurRad="38100" dist="38100" dir="2700000" algn="tl">
                    <a:srgbClr val="000000">
                      <a:alpha val="43137"/>
                    </a:srgbClr>
                  </a:outerShdw>
                </a:effectLst>
              </a:rPr>
              <a:t>Writing Task</a:t>
            </a:r>
            <a:r>
              <a:rPr lang="en-US" dirty="0" smtClean="0"/>
              <a:t/>
            </a:r>
            <a:br>
              <a:rPr lang="en-US" dirty="0" smtClean="0"/>
            </a:br>
            <a:r>
              <a:rPr lang="en-US" sz="2667" i="1" dirty="0" smtClean="0">
                <a:solidFill>
                  <a:srgbClr val="008000"/>
                </a:solidFill>
              </a:rPr>
              <a:t>Now it’s your turn</a:t>
            </a:r>
            <a:endParaRPr lang="en-US" i="1" dirty="0">
              <a:solidFill>
                <a:srgbClr val="008000"/>
              </a:solidFill>
            </a:endParaRPr>
          </a:p>
        </p:txBody>
      </p:sp>
      <p:sp>
        <p:nvSpPr>
          <p:cNvPr id="3" name="Content Placeholder 2"/>
          <p:cNvSpPr>
            <a:spLocks noGrp="1"/>
          </p:cNvSpPr>
          <p:nvPr>
            <p:ph idx="1"/>
          </p:nvPr>
        </p:nvSpPr>
        <p:spPr>
          <a:xfrm>
            <a:off x="457200" y="1600200"/>
            <a:ext cx="8229600" cy="4819650"/>
          </a:xfrm>
        </p:spPr>
        <p:txBody>
          <a:bodyPr>
            <a:normAutofit/>
          </a:bodyPr>
          <a:lstStyle/>
          <a:p>
            <a:r>
              <a:rPr lang="en-US" dirty="0" smtClean="0"/>
              <a:t>You are going to read 4 additional EAP sample prompts.</a:t>
            </a:r>
          </a:p>
          <a:p>
            <a:r>
              <a:rPr lang="en-US" dirty="0" smtClean="0"/>
              <a:t>For </a:t>
            </a:r>
            <a:r>
              <a:rPr lang="en-US" dirty="0" smtClean="0">
                <a:solidFill>
                  <a:srgbClr val="00B050"/>
                </a:solidFill>
              </a:rPr>
              <a:t>each text excerpt</a:t>
            </a:r>
            <a:r>
              <a:rPr lang="en-US" dirty="0" smtClean="0"/>
              <a:t>, you will write a </a:t>
            </a:r>
            <a:r>
              <a:rPr lang="en-US" b="1" dirty="0" smtClean="0">
                <a:solidFill>
                  <a:srgbClr val="00B050"/>
                </a:solidFill>
              </a:rPr>
              <a:t>quick recap</a:t>
            </a:r>
            <a:r>
              <a:rPr lang="en-US" dirty="0" smtClean="0"/>
              <a:t> of what the author is trying to convince you of. </a:t>
            </a:r>
          </a:p>
          <a:p>
            <a:r>
              <a:rPr lang="en-US" dirty="0" smtClean="0"/>
              <a:t>Then, you will </a:t>
            </a:r>
            <a:r>
              <a:rPr lang="en-US" b="1" dirty="0" smtClean="0">
                <a:solidFill>
                  <a:srgbClr val="FF0000"/>
                </a:solidFill>
              </a:rPr>
              <a:t>choose one of the prompts </a:t>
            </a:r>
            <a:r>
              <a:rPr lang="en-US" dirty="0" smtClean="0"/>
              <a:t>and write a complete EAP acceptable response.</a:t>
            </a:r>
          </a:p>
          <a:p>
            <a:r>
              <a:rPr lang="en-US" dirty="0" smtClean="0"/>
              <a:t>This essay is worth </a:t>
            </a:r>
            <a:r>
              <a:rPr lang="en-US" b="1" dirty="0" smtClean="0">
                <a:solidFill>
                  <a:srgbClr val="00B050"/>
                </a:solidFill>
              </a:rPr>
              <a:t>30 points </a:t>
            </a:r>
            <a:r>
              <a:rPr lang="en-US" dirty="0" smtClean="0"/>
              <a:t>&amp; will be scored on the EAP/EPT rubric.  </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33" b="1" dirty="0" smtClean="0">
                <a:solidFill>
                  <a:srgbClr val="0000FF"/>
                </a:solidFill>
                <a:effectLst>
                  <a:outerShdw blurRad="38100" dist="38100" dir="2700000" algn="tl">
                    <a:srgbClr val="000000">
                      <a:alpha val="43137"/>
                    </a:srgbClr>
                  </a:outerShdw>
                </a:effectLst>
              </a:rPr>
              <a:t>Practice EAP</a:t>
            </a:r>
            <a:r>
              <a:rPr lang="en-US" dirty="0" smtClean="0"/>
              <a:t/>
            </a:r>
            <a:br>
              <a:rPr lang="en-US" dirty="0" smtClean="0"/>
            </a:br>
            <a:endParaRPr lang="en-US" i="1" dirty="0">
              <a:solidFill>
                <a:srgbClr val="008000"/>
              </a:solidFill>
            </a:endParaRPr>
          </a:p>
        </p:txBody>
      </p:sp>
      <p:sp>
        <p:nvSpPr>
          <p:cNvPr id="3" name="Content Placeholder 2"/>
          <p:cNvSpPr>
            <a:spLocks noGrp="1"/>
          </p:cNvSpPr>
          <p:nvPr>
            <p:ph idx="1"/>
          </p:nvPr>
        </p:nvSpPr>
        <p:spPr>
          <a:xfrm>
            <a:off x="457200" y="1417638"/>
            <a:ext cx="8229600" cy="5002212"/>
          </a:xfrm>
        </p:spPr>
        <p:txBody>
          <a:bodyPr>
            <a:normAutofit/>
          </a:bodyPr>
          <a:lstStyle/>
          <a:p>
            <a:r>
              <a:rPr lang="en-US" sz="4800" dirty="0" smtClean="0">
                <a:solidFill>
                  <a:srgbClr val="660066"/>
                </a:solidFill>
              </a:rPr>
              <a:t>You have one hour to write an essay in response to one of the 4 EAP sample prompts. </a:t>
            </a:r>
          </a:p>
          <a:p>
            <a:r>
              <a:rPr lang="en-US" sz="4800" dirty="0" smtClean="0">
                <a:solidFill>
                  <a:srgbClr val="660066"/>
                </a:solidFill>
              </a:rPr>
              <a:t>This essay is worth </a:t>
            </a:r>
            <a:r>
              <a:rPr lang="en-US" sz="4800" b="1" dirty="0" smtClean="0">
                <a:solidFill>
                  <a:srgbClr val="3366FF"/>
                </a:solidFill>
              </a:rPr>
              <a:t>36 </a:t>
            </a:r>
            <a:r>
              <a:rPr lang="en-US" sz="4800" b="1" dirty="0" smtClean="0">
                <a:solidFill>
                  <a:srgbClr val="3366FF"/>
                </a:solidFill>
              </a:rPr>
              <a:t>points </a:t>
            </a:r>
            <a:r>
              <a:rPr lang="en-US" sz="4800" dirty="0" smtClean="0">
                <a:solidFill>
                  <a:srgbClr val="660066"/>
                </a:solidFill>
              </a:rPr>
              <a:t>&amp; will be scored on the EAP/EPT rubric.  </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solidFill>
                  <a:srgbClr val="0000FF"/>
                </a:solidFill>
                <a:effectLst>
                  <a:outerShdw blurRad="38100" dist="38100" dir="2700000" algn="tl">
                    <a:srgbClr val="000000">
                      <a:alpha val="43137"/>
                    </a:srgbClr>
                  </a:outerShdw>
                </a:effectLst>
              </a:rPr>
              <a:t>Practice EAP – Peer Score</a:t>
            </a:r>
            <a:endParaRPr lang="en-US" sz="6000" dirty="0"/>
          </a:p>
        </p:txBody>
      </p:sp>
      <p:sp>
        <p:nvSpPr>
          <p:cNvPr id="3" name="Content Placeholder 2"/>
          <p:cNvSpPr>
            <a:spLocks noGrp="1"/>
          </p:cNvSpPr>
          <p:nvPr>
            <p:ph idx="1"/>
          </p:nvPr>
        </p:nvSpPr>
        <p:spPr>
          <a:xfrm>
            <a:off x="457199" y="1143000"/>
            <a:ext cx="8449659" cy="5715000"/>
          </a:xfrm>
        </p:spPr>
        <p:txBody>
          <a:bodyPr>
            <a:normAutofit lnSpcReduction="10000"/>
          </a:bodyPr>
          <a:lstStyle/>
          <a:p>
            <a:r>
              <a:rPr lang="en-US" dirty="0" smtClean="0"/>
              <a:t>You are going to receive a random peer EAP response. </a:t>
            </a:r>
          </a:p>
          <a:p>
            <a:r>
              <a:rPr lang="en-US" dirty="0" smtClean="0"/>
              <a:t>Your job is to read the essay, and </a:t>
            </a:r>
            <a:r>
              <a:rPr lang="en-US" b="1" dirty="0" smtClean="0">
                <a:solidFill>
                  <a:schemeClr val="accent6">
                    <a:lumMod val="75000"/>
                  </a:schemeClr>
                </a:solidFill>
              </a:rPr>
              <a:t>highlight</a:t>
            </a:r>
            <a:r>
              <a:rPr lang="en-US" dirty="0" smtClean="0"/>
              <a:t> where it does the following:</a:t>
            </a:r>
          </a:p>
          <a:p>
            <a:pPr lvl="1"/>
            <a:r>
              <a:rPr lang="en-US" b="1" dirty="0" smtClean="0">
                <a:solidFill>
                  <a:srgbClr val="660066"/>
                </a:solidFill>
              </a:rPr>
              <a:t>Recaps the author’s main argument </a:t>
            </a:r>
            <a:r>
              <a:rPr lang="en-US" b="1" dirty="0" smtClean="0">
                <a:solidFill>
                  <a:srgbClr val="660066"/>
                </a:solidFill>
              </a:rPr>
              <a:t>&amp; the </a:t>
            </a:r>
            <a:r>
              <a:rPr lang="en-US" b="1" dirty="0" smtClean="0">
                <a:solidFill>
                  <a:srgbClr val="660066"/>
                </a:solidFill>
              </a:rPr>
              <a:t>general topic</a:t>
            </a:r>
          </a:p>
          <a:p>
            <a:pPr lvl="1"/>
            <a:r>
              <a:rPr lang="en-US" b="1" dirty="0" smtClean="0">
                <a:solidFill>
                  <a:srgbClr val="FF0000"/>
                </a:solidFill>
              </a:rPr>
              <a:t>Shares his/her own argument (thesis statement)</a:t>
            </a:r>
          </a:p>
          <a:p>
            <a:pPr lvl="1"/>
            <a:r>
              <a:rPr lang="en-US" b="1" dirty="0" smtClean="0">
                <a:solidFill>
                  <a:srgbClr val="008000"/>
                </a:solidFill>
              </a:rPr>
              <a:t>Gives examples/evidence to stipulate that argument (personal experience, other readings, observations, etc.)</a:t>
            </a:r>
          </a:p>
          <a:p>
            <a:pPr lvl="1">
              <a:buNone/>
            </a:pPr>
            <a:r>
              <a:rPr lang="en-US" sz="3027" b="1" smtClean="0">
                <a:solidFill>
                  <a:srgbClr val="0000FF"/>
                </a:solidFill>
              </a:rPr>
              <a:t>Write </a:t>
            </a:r>
            <a:r>
              <a:rPr lang="en-US" sz="3027" b="1" dirty="0" smtClean="0">
                <a:solidFill>
                  <a:srgbClr val="0000FF"/>
                </a:solidFill>
              </a:rPr>
              <a:t>comments/suggestions on the rubric to show why you assigned it that score. </a:t>
            </a:r>
            <a:endParaRPr lang="en-US" sz="3027" b="1"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304800" y="1143000"/>
            <a:ext cx="8610600" cy="914400"/>
          </a:xfrm>
          <a:effectLst>
            <a:outerShdw blurRad="63500" dist="35921" dir="2700000" algn="ctr" rotWithShape="0">
              <a:schemeClr val="bg2"/>
            </a:outerShdw>
          </a:effectLst>
        </p:spPr>
        <p:txBody>
          <a:bodyPr anchor="b">
            <a:normAutofit fontScale="90000"/>
          </a:bodyPr>
          <a:lstStyle/>
          <a:p>
            <a:pPr>
              <a:defRPr/>
            </a:pPr>
            <a:r>
              <a:rPr lang="en-US" sz="2800" dirty="0" smtClean="0"/>
              <a:t>Number of 1st Time Freshmen Entering CSU needing remediation in English and math </a:t>
            </a:r>
          </a:p>
        </p:txBody>
      </p:sp>
      <p:graphicFrame>
        <p:nvGraphicFramePr>
          <p:cNvPr id="1026" name="Object 5"/>
          <p:cNvGraphicFramePr>
            <a:graphicFrameLocks noChangeAspect="1"/>
          </p:cNvGraphicFramePr>
          <p:nvPr/>
        </p:nvGraphicFramePr>
        <p:xfrm>
          <a:off x="228600" y="2058988"/>
          <a:ext cx="7067550" cy="4711700"/>
        </p:xfrm>
        <a:graphic>
          <a:graphicData uri="http://schemas.openxmlformats.org/presentationml/2006/ole">
            <mc:AlternateContent xmlns:mc="http://schemas.openxmlformats.org/markup-compatibility/2006">
              <mc:Choice xmlns:v="urn:schemas-microsoft-com:vml" Requires="v">
                <p:oleObj spid="_x0000_s11277" name="Chart" r:id="rId3" imgW="6095776" imgH="4063850" progId="MSGraph.Chart.8">
                  <p:embed followColorScheme="full"/>
                </p:oleObj>
              </mc:Choice>
              <mc:Fallback>
                <p:oleObj name="Chart" r:id="rId3" imgW="6095776" imgH="4063850" progId="MSGraph.Chart.8">
                  <p:embed followColorScheme="full"/>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058988"/>
                        <a:ext cx="7067550" cy="471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ext Box 6"/>
          <p:cNvSpPr txBox="1">
            <a:spLocks noChangeArrowheads="1"/>
          </p:cNvSpPr>
          <p:nvPr/>
        </p:nvSpPr>
        <p:spPr bwMode="auto">
          <a:xfrm>
            <a:off x="3124200" y="2971800"/>
            <a:ext cx="762000" cy="274638"/>
          </a:xfrm>
          <a:prstGeom prst="rect">
            <a:avLst/>
          </a:prstGeom>
          <a:noFill/>
          <a:ln w="9525">
            <a:noFill/>
            <a:miter lim="800000"/>
            <a:headEnd/>
            <a:tailEnd/>
          </a:ln>
        </p:spPr>
        <p:txBody>
          <a:bodyPr>
            <a:prstTxWarp prst="textNoShape">
              <a:avLst/>
            </a:prstTxWarp>
            <a:spAutoFit/>
          </a:bodyPr>
          <a:lstStyle/>
          <a:p>
            <a:pPr algn="ctr" eaLnBrk="1" hangingPunct="1">
              <a:spcBef>
                <a:spcPct val="50000"/>
              </a:spcBef>
            </a:pPr>
            <a:r>
              <a:rPr lang="en-US" sz="1200" b="1">
                <a:latin typeface="Arial" charset="0"/>
              </a:rPr>
              <a:t>18,320</a:t>
            </a:r>
          </a:p>
        </p:txBody>
      </p:sp>
      <p:sp>
        <p:nvSpPr>
          <p:cNvPr id="1029" name="Rectangle 7"/>
          <p:cNvSpPr>
            <a:spLocks noChangeArrowheads="1"/>
          </p:cNvSpPr>
          <p:nvPr/>
        </p:nvSpPr>
        <p:spPr bwMode="auto">
          <a:xfrm>
            <a:off x="152400" y="6324600"/>
            <a:ext cx="304800" cy="304800"/>
          </a:xfrm>
          <a:prstGeom prst="rect">
            <a:avLst/>
          </a:prstGeom>
          <a:solidFill>
            <a:srgbClr val="FF0000"/>
          </a:solidFill>
          <a:ln w="9525">
            <a:noFill/>
            <a:miter lim="800000"/>
            <a:headEnd/>
            <a:tailEnd/>
          </a:ln>
        </p:spPr>
        <p:txBody>
          <a:bodyPr wrap="none" anchor="ctr">
            <a:prstTxWarp prst="textNoShape">
              <a:avLst/>
            </a:prstTxWarp>
          </a:bodyPr>
          <a:lstStyle/>
          <a:p>
            <a:endParaRPr lang="en-US"/>
          </a:p>
        </p:txBody>
      </p:sp>
      <p:sp>
        <p:nvSpPr>
          <p:cNvPr id="1030" name="Text Box 8"/>
          <p:cNvSpPr txBox="1">
            <a:spLocks noChangeArrowheads="1"/>
          </p:cNvSpPr>
          <p:nvPr/>
        </p:nvSpPr>
        <p:spPr bwMode="auto">
          <a:xfrm>
            <a:off x="457200" y="6324600"/>
            <a:ext cx="3276600" cy="366713"/>
          </a:xfrm>
          <a:prstGeom prst="rect">
            <a:avLst/>
          </a:prstGeom>
          <a:noFill/>
          <a:ln w="9525">
            <a:noFill/>
            <a:miter lim="800000"/>
            <a:headEnd/>
            <a:tailEnd/>
          </a:ln>
        </p:spPr>
        <p:txBody>
          <a:bodyPr>
            <a:prstTxWarp prst="textNoShape">
              <a:avLst/>
            </a:prstTxWarp>
            <a:spAutoFit/>
          </a:bodyPr>
          <a:lstStyle/>
          <a:p>
            <a:pPr eaLnBrk="1" hangingPunct="1">
              <a:spcBef>
                <a:spcPct val="50000"/>
              </a:spcBef>
            </a:pPr>
            <a:r>
              <a:rPr lang="en-US" b="1">
                <a:latin typeface="Arial" charset="0"/>
              </a:rPr>
              <a:t> </a:t>
            </a:r>
            <a:r>
              <a:rPr lang="en-US" sz="1600" b="1">
                <a:latin typeface="Arial" charset="0"/>
              </a:rPr>
              <a:t>Math Remediation</a:t>
            </a:r>
          </a:p>
        </p:txBody>
      </p:sp>
      <p:sp>
        <p:nvSpPr>
          <p:cNvPr id="1031" name="Rectangle 9"/>
          <p:cNvSpPr>
            <a:spLocks noChangeArrowheads="1"/>
          </p:cNvSpPr>
          <p:nvPr/>
        </p:nvSpPr>
        <p:spPr bwMode="auto">
          <a:xfrm>
            <a:off x="4953000" y="6324600"/>
            <a:ext cx="304800" cy="304800"/>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1032" name="Text Box 10"/>
          <p:cNvSpPr txBox="1">
            <a:spLocks noChangeArrowheads="1"/>
          </p:cNvSpPr>
          <p:nvPr/>
        </p:nvSpPr>
        <p:spPr bwMode="auto">
          <a:xfrm>
            <a:off x="5334000" y="6324600"/>
            <a:ext cx="3581400" cy="336550"/>
          </a:xfrm>
          <a:prstGeom prst="rect">
            <a:avLst/>
          </a:prstGeom>
          <a:noFill/>
          <a:ln w="9525">
            <a:noFill/>
            <a:miter lim="800000"/>
            <a:headEnd/>
            <a:tailEnd/>
          </a:ln>
        </p:spPr>
        <p:txBody>
          <a:bodyPr>
            <a:prstTxWarp prst="textNoShape">
              <a:avLst/>
            </a:prstTxWarp>
            <a:spAutoFit/>
          </a:bodyPr>
          <a:lstStyle/>
          <a:p>
            <a:pPr eaLnBrk="1" hangingPunct="1">
              <a:spcBef>
                <a:spcPct val="50000"/>
              </a:spcBef>
            </a:pPr>
            <a:r>
              <a:rPr lang="en-US" sz="1600" b="1">
                <a:latin typeface="Arial" charset="0"/>
              </a:rPr>
              <a:t>English Remediation</a:t>
            </a:r>
            <a:endParaRPr lang="en-US" b="1">
              <a:latin typeface="Arial" charset="0"/>
            </a:endParaRPr>
          </a:p>
        </p:txBody>
      </p:sp>
      <p:sp>
        <p:nvSpPr>
          <p:cNvPr id="1033" name="Text Box 11"/>
          <p:cNvSpPr txBox="1">
            <a:spLocks noChangeArrowheads="1"/>
          </p:cNvSpPr>
          <p:nvPr/>
        </p:nvSpPr>
        <p:spPr bwMode="auto">
          <a:xfrm>
            <a:off x="3962400" y="2362200"/>
            <a:ext cx="762000" cy="274638"/>
          </a:xfrm>
          <a:prstGeom prst="rect">
            <a:avLst/>
          </a:prstGeom>
          <a:noFill/>
          <a:ln w="9525">
            <a:noFill/>
            <a:miter lim="800000"/>
            <a:headEnd/>
            <a:tailEnd/>
          </a:ln>
        </p:spPr>
        <p:txBody>
          <a:bodyPr>
            <a:prstTxWarp prst="textNoShape">
              <a:avLst/>
            </a:prstTxWarp>
            <a:spAutoFit/>
          </a:bodyPr>
          <a:lstStyle/>
          <a:p>
            <a:pPr algn="ctr" eaLnBrk="1" hangingPunct="1">
              <a:spcBef>
                <a:spcPct val="50000"/>
              </a:spcBef>
            </a:pPr>
            <a:r>
              <a:rPr lang="en-US" sz="1200" b="1">
                <a:latin typeface="Arial" charset="0"/>
              </a:rPr>
              <a:t>22,766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4876800" cy="639762"/>
          </a:xfrm>
        </p:spPr>
        <p:txBody>
          <a:bodyPr>
            <a:normAutofit fontScale="90000"/>
          </a:bodyPr>
          <a:lstStyle/>
          <a:p>
            <a:pPr>
              <a:defRPr/>
            </a:pPr>
            <a:r>
              <a:rPr lang="en-US" b="1" dirty="0" smtClean="0">
                <a:solidFill>
                  <a:srgbClr val="FF0000"/>
                </a:solidFill>
              </a:rPr>
              <a:t>EAP Timeline</a:t>
            </a:r>
            <a:endParaRPr lang="en-US" b="1" dirty="0">
              <a:solidFill>
                <a:srgbClr val="FF0000"/>
              </a:solidFill>
            </a:endParaRPr>
          </a:p>
        </p:txBody>
      </p:sp>
      <p:sp>
        <p:nvSpPr>
          <p:cNvPr id="3" name="Content Placeholder 2"/>
          <p:cNvSpPr>
            <a:spLocks noGrp="1"/>
          </p:cNvSpPr>
          <p:nvPr>
            <p:ph idx="1"/>
          </p:nvPr>
        </p:nvSpPr>
        <p:spPr>
          <a:xfrm>
            <a:off x="304800" y="1207353"/>
            <a:ext cx="8458200" cy="5498247"/>
          </a:xfrm>
        </p:spPr>
        <p:txBody>
          <a:bodyPr>
            <a:normAutofit fontScale="92500"/>
          </a:bodyPr>
          <a:lstStyle/>
          <a:p>
            <a:pPr marL="1600200" indent="-1600200" eaLnBrk="1" hangingPunct="1">
              <a:lnSpc>
                <a:spcPct val="120000"/>
              </a:lnSpc>
              <a:spcBef>
                <a:spcPct val="0"/>
              </a:spcBef>
              <a:buFont typeface="Wingdings" charset="2"/>
              <a:buNone/>
              <a:tabLst>
                <a:tab pos="1600200" algn="l"/>
              </a:tabLst>
            </a:pPr>
            <a:r>
              <a:rPr lang="en-US" b="1" dirty="0">
                <a:solidFill>
                  <a:schemeClr val="tx2"/>
                </a:solidFill>
              </a:rPr>
              <a:t>March:</a:t>
            </a:r>
            <a:r>
              <a:rPr lang="en-US" b="1" dirty="0"/>
              <a:t>	</a:t>
            </a:r>
            <a:r>
              <a:rPr lang="en-US" dirty="0"/>
              <a:t>Students sit for the EAP English essay. </a:t>
            </a:r>
            <a:r>
              <a:rPr lang="en-US" dirty="0" smtClean="0"/>
              <a:t> </a:t>
            </a:r>
          </a:p>
          <a:p>
            <a:pPr marL="1600200" indent="-1600200" eaLnBrk="1" hangingPunct="1">
              <a:lnSpc>
                <a:spcPct val="120000"/>
              </a:lnSpc>
              <a:spcBef>
                <a:spcPts val="1500"/>
              </a:spcBef>
              <a:buFont typeface="Wingdings" charset="2"/>
              <a:buNone/>
              <a:tabLst>
                <a:tab pos="1600200" algn="l"/>
              </a:tabLst>
            </a:pPr>
            <a:r>
              <a:rPr lang="en-US" b="1" dirty="0">
                <a:solidFill>
                  <a:schemeClr val="tx2"/>
                </a:solidFill>
              </a:rPr>
              <a:t>April:</a:t>
            </a:r>
            <a:r>
              <a:rPr lang="en-US" dirty="0"/>
              <a:t>	Students take the CST + </a:t>
            </a:r>
            <a:r>
              <a:rPr lang="en-US" dirty="0" smtClean="0"/>
              <a:t>EAP question portion.</a:t>
            </a:r>
            <a:endParaRPr lang="en-US" dirty="0"/>
          </a:p>
          <a:p>
            <a:pPr marL="1600200" indent="-1600200" eaLnBrk="1" hangingPunct="1">
              <a:lnSpc>
                <a:spcPct val="120000"/>
              </a:lnSpc>
              <a:spcBef>
                <a:spcPts val="1500"/>
              </a:spcBef>
              <a:buFont typeface="Wingdings" charset="2"/>
              <a:buNone/>
              <a:tabLst>
                <a:tab pos="1600200" algn="l"/>
              </a:tabLst>
            </a:pPr>
            <a:r>
              <a:rPr lang="en-US" b="1" dirty="0">
                <a:solidFill>
                  <a:schemeClr val="tx2"/>
                </a:solidFill>
              </a:rPr>
              <a:t>Summer:</a:t>
            </a:r>
            <a:r>
              <a:rPr lang="en-US" dirty="0"/>
              <a:t>	ETS scores the exams.</a:t>
            </a:r>
          </a:p>
          <a:p>
            <a:pPr marL="1600200" indent="-1600200" eaLnBrk="1" hangingPunct="1">
              <a:lnSpc>
                <a:spcPct val="120000"/>
              </a:lnSpc>
              <a:spcBef>
                <a:spcPts val="1500"/>
              </a:spcBef>
              <a:buFont typeface="Wingdings" charset="2"/>
              <a:buNone/>
              <a:tabLst>
                <a:tab pos="1600200" algn="l"/>
              </a:tabLst>
            </a:pPr>
            <a:r>
              <a:rPr lang="en-US" b="1" dirty="0">
                <a:solidFill>
                  <a:schemeClr val="tx2"/>
                </a:solidFill>
              </a:rPr>
              <a:t>August:</a:t>
            </a:r>
            <a:r>
              <a:rPr lang="en-US" dirty="0"/>
              <a:t>	ETS delivers EAP results to </a:t>
            </a:r>
            <a:r>
              <a:rPr lang="en-US" b="1" dirty="0"/>
              <a:t>district offices</a:t>
            </a:r>
            <a:r>
              <a:rPr lang="en-US" dirty="0"/>
              <a:t>.</a:t>
            </a:r>
            <a:endParaRPr lang="en-US" dirty="0" smtClean="0"/>
          </a:p>
          <a:p>
            <a:pPr marL="1600200" indent="-1600200" eaLnBrk="1" hangingPunct="1">
              <a:lnSpc>
                <a:spcPct val="120000"/>
              </a:lnSpc>
              <a:spcBef>
                <a:spcPts val="1500"/>
              </a:spcBef>
              <a:buFont typeface="Wingdings" charset="2"/>
              <a:buNone/>
              <a:tabLst>
                <a:tab pos="1600200" algn="l"/>
              </a:tabLst>
            </a:pPr>
            <a:r>
              <a:rPr lang="en-US" b="1" dirty="0" smtClean="0">
                <a:solidFill>
                  <a:schemeClr val="tx2"/>
                </a:solidFill>
              </a:rPr>
              <a:t>Then</a:t>
            </a:r>
            <a:r>
              <a:rPr lang="en-US" b="1" dirty="0">
                <a:solidFill>
                  <a:schemeClr val="tx2"/>
                </a:solidFill>
              </a:rPr>
              <a:t>:</a:t>
            </a:r>
            <a:r>
              <a:rPr lang="en-US" b="1" dirty="0"/>
              <a:t>	</a:t>
            </a:r>
            <a:r>
              <a:rPr lang="en-US" dirty="0"/>
              <a:t>Districts mail </a:t>
            </a:r>
            <a:r>
              <a:rPr lang="en-US" dirty="0" smtClean="0">
                <a:solidFill>
                  <a:srgbClr val="FF0000"/>
                </a:solidFill>
              </a:rPr>
              <a:t>STAR (CST) </a:t>
            </a:r>
            <a:r>
              <a:rPr lang="en-US" dirty="0">
                <a:solidFill>
                  <a:srgbClr val="FF0000"/>
                </a:solidFill>
              </a:rPr>
              <a:t>student reports to students’ homes</a:t>
            </a:r>
            <a:r>
              <a:rPr lang="en-US" dirty="0"/>
              <a:t>.  One copy stays in students’ files at school. </a:t>
            </a:r>
            <a:r>
              <a:rPr lang="en-US" dirty="0" smtClean="0"/>
              <a:t> </a:t>
            </a:r>
          </a:p>
          <a:p>
            <a:pPr marL="1600200" indent="-1600200">
              <a:tabLst>
                <a:tab pos="1600200" algn="l"/>
              </a:tabLst>
            </a:pP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9456" y="274637"/>
            <a:ext cx="2337343" cy="1748071"/>
          </a:xfrm>
        </p:spPr>
        <p:txBody>
          <a:bodyPr>
            <a:normAutofit/>
          </a:bodyPr>
          <a:lstStyle/>
          <a:p>
            <a:pPr algn="r">
              <a:defRPr/>
            </a:pPr>
            <a:r>
              <a:rPr lang="en-US" sz="3600" dirty="0" smtClean="0"/>
              <a:t>Example of</a:t>
            </a:r>
            <a:br>
              <a:rPr lang="en-US" sz="3600" dirty="0" smtClean="0"/>
            </a:br>
            <a:r>
              <a:rPr lang="en-US" sz="3600" dirty="0" smtClean="0"/>
              <a:t>STAR</a:t>
            </a:r>
            <a:br>
              <a:rPr lang="en-US" sz="3600" dirty="0" smtClean="0"/>
            </a:br>
            <a:r>
              <a:rPr lang="en-US" sz="3600" dirty="0" smtClean="0"/>
              <a:t>CST Report</a:t>
            </a:r>
            <a:endParaRPr lang="en-US" sz="3600" dirty="0"/>
          </a:p>
        </p:txBody>
      </p:sp>
      <p:pic>
        <p:nvPicPr>
          <p:cNvPr id="17411" name="Picture 7" descr="STAR report.jpg"/>
          <p:cNvPicPr>
            <a:picLocks noGrp="1" noChangeAspect="1"/>
          </p:cNvPicPr>
          <p:nvPr>
            <p:ph idx="1"/>
          </p:nvPr>
        </p:nvPicPr>
        <p:blipFill>
          <a:blip r:embed="rId2"/>
          <a:srcRect/>
          <a:stretch>
            <a:fillRect/>
          </a:stretch>
        </p:blipFill>
        <p:spPr>
          <a:xfrm>
            <a:off x="0" y="-104634"/>
            <a:ext cx="6148128" cy="6810234"/>
          </a:xfrm>
          <a:noFill/>
        </p:spPr>
      </p:pic>
      <p:sp>
        <p:nvSpPr>
          <p:cNvPr id="4" name="TextBox 3"/>
          <p:cNvSpPr txBox="1"/>
          <p:nvPr/>
        </p:nvSpPr>
        <p:spPr>
          <a:xfrm>
            <a:off x="6626460" y="2273588"/>
            <a:ext cx="2517540" cy="4524315"/>
          </a:xfrm>
          <a:prstGeom prst="rect">
            <a:avLst/>
          </a:prstGeom>
          <a:noFill/>
        </p:spPr>
        <p:txBody>
          <a:bodyPr wrap="square" rtlCol="0">
            <a:spAutoFit/>
          </a:bodyPr>
          <a:lstStyle/>
          <a:p>
            <a:r>
              <a:rPr lang="en-US" sz="2400" dirty="0" smtClean="0">
                <a:solidFill>
                  <a:srgbClr val="FF0000"/>
                </a:solidFill>
              </a:rPr>
              <a:t>Look for your EAP results this summer. </a:t>
            </a:r>
          </a:p>
          <a:p>
            <a:endParaRPr lang="en-US" sz="2400" dirty="0">
              <a:solidFill>
                <a:srgbClr val="FF0000"/>
              </a:solidFill>
            </a:endParaRPr>
          </a:p>
          <a:p>
            <a:r>
              <a:rPr lang="en-US" sz="2400" dirty="0" smtClean="0">
                <a:solidFill>
                  <a:srgbClr val="FF0000"/>
                </a:solidFill>
              </a:rPr>
              <a:t>They will either say “demonstrating readiness”  if you pass       or</a:t>
            </a:r>
          </a:p>
          <a:p>
            <a:r>
              <a:rPr lang="en-US" sz="2400" dirty="0" smtClean="0">
                <a:solidFill>
                  <a:srgbClr val="FF0000"/>
                </a:solidFill>
              </a:rPr>
              <a:t> “not yet demonstrating readiness” if not</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54000" y="463550"/>
            <a:ext cx="8636000" cy="59309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71550"/>
            <a:ext cx="8229600" cy="5614012"/>
          </a:xfrm>
        </p:spPr>
        <p:txBody>
          <a:bodyPr>
            <a:normAutofit/>
          </a:bodyPr>
          <a:lstStyle/>
          <a:p>
            <a:endParaRPr lang="en-US" sz="3600" dirty="0" smtClean="0"/>
          </a:p>
          <a:p>
            <a:r>
              <a:rPr lang="en-US" sz="3600" dirty="0" smtClean="0"/>
              <a:t>Sadly, the results of the EAP in CA have not been spectacular the last few years.</a:t>
            </a:r>
          </a:p>
          <a:p>
            <a:pPr marL="0" indent="0">
              <a:buNone/>
            </a:pPr>
            <a:r>
              <a:rPr lang="en-US" sz="3600" dirty="0" smtClean="0"/>
              <a:t> </a:t>
            </a:r>
          </a:p>
          <a:p>
            <a:r>
              <a:rPr lang="en-US" sz="3600" dirty="0" smtClean="0"/>
              <a:t>Over the next 2 weeks we will look at EAP released prompts, sample essays, and practice responding ourselves to ensure that 100% of my students are ready to </a:t>
            </a:r>
            <a:r>
              <a:rPr lang="en-US" sz="3600" dirty="0" smtClean="0">
                <a:solidFill>
                  <a:srgbClr val="FF0000"/>
                </a:solidFill>
              </a:rPr>
              <a:t>kick some EAP booty. </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Criteria </a:t>
            </a:r>
            <a:endParaRPr lang="en-US" dirty="0"/>
          </a:p>
        </p:txBody>
      </p:sp>
      <p:sp>
        <p:nvSpPr>
          <p:cNvPr id="3" name="Content Placeholder 2"/>
          <p:cNvSpPr>
            <a:spLocks noGrp="1"/>
          </p:cNvSpPr>
          <p:nvPr>
            <p:ph idx="1"/>
          </p:nvPr>
        </p:nvSpPr>
        <p:spPr>
          <a:xfrm>
            <a:off x="457200" y="1600200"/>
            <a:ext cx="8229600" cy="4844242"/>
          </a:xfrm>
        </p:spPr>
        <p:txBody>
          <a:bodyPr>
            <a:normAutofit/>
          </a:bodyPr>
          <a:lstStyle/>
          <a:p>
            <a:r>
              <a:rPr lang="en-US" dirty="0" smtClean="0"/>
              <a:t>All EAP/EPT assessments are scored on rubric with score levels 1-6.</a:t>
            </a:r>
          </a:p>
          <a:p>
            <a:pPr>
              <a:buNone/>
            </a:pPr>
            <a:r>
              <a:rPr lang="en-US" dirty="0" smtClean="0">
                <a:solidFill>
                  <a:srgbClr val="008000"/>
                </a:solidFill>
              </a:rPr>
              <a:t>Score level 6 – Superior </a:t>
            </a:r>
          </a:p>
          <a:p>
            <a:pPr>
              <a:buNone/>
            </a:pPr>
            <a:r>
              <a:rPr lang="en-US" dirty="0" smtClean="0">
                <a:solidFill>
                  <a:srgbClr val="008000"/>
                </a:solidFill>
              </a:rPr>
              <a:t>Score level 5 – Strong</a:t>
            </a:r>
          </a:p>
          <a:p>
            <a:pPr>
              <a:buNone/>
            </a:pPr>
            <a:r>
              <a:rPr lang="en-US" dirty="0" smtClean="0">
                <a:solidFill>
                  <a:srgbClr val="008000"/>
                </a:solidFill>
              </a:rPr>
              <a:t>Score level 4 – Adequate </a:t>
            </a:r>
          </a:p>
          <a:p>
            <a:pPr>
              <a:buNone/>
            </a:pPr>
            <a:r>
              <a:rPr lang="en-US" dirty="0" smtClean="0">
                <a:solidFill>
                  <a:srgbClr val="FF0000"/>
                </a:solidFill>
              </a:rPr>
              <a:t>Score level 3 – Marginal</a:t>
            </a:r>
          </a:p>
          <a:p>
            <a:pPr>
              <a:buNone/>
            </a:pPr>
            <a:r>
              <a:rPr lang="en-US" dirty="0" smtClean="0">
                <a:solidFill>
                  <a:srgbClr val="FF0000"/>
                </a:solidFill>
              </a:rPr>
              <a:t>Score level 2 – Weak</a:t>
            </a:r>
          </a:p>
          <a:p>
            <a:pPr>
              <a:buNone/>
            </a:pPr>
            <a:r>
              <a:rPr lang="en-US" dirty="0" smtClean="0">
                <a:solidFill>
                  <a:srgbClr val="FF0000"/>
                </a:solidFill>
              </a:rPr>
              <a:t>Score level 1 – Very Weak</a:t>
            </a:r>
          </a:p>
          <a:p>
            <a:pPr>
              <a:buNone/>
            </a:pPr>
            <a:endParaRPr lang="en-US" dirty="0"/>
          </a:p>
        </p:txBody>
      </p:sp>
      <p:sp>
        <p:nvSpPr>
          <p:cNvPr id="4" name="TextBox 3"/>
          <p:cNvSpPr txBox="1"/>
          <p:nvPr/>
        </p:nvSpPr>
        <p:spPr>
          <a:xfrm>
            <a:off x="6098612" y="2508785"/>
            <a:ext cx="2772853" cy="3046988"/>
          </a:xfrm>
          <a:prstGeom prst="rect">
            <a:avLst/>
          </a:prstGeom>
          <a:noFill/>
        </p:spPr>
        <p:txBody>
          <a:bodyPr wrap="square" rtlCol="0">
            <a:spAutoFit/>
          </a:bodyPr>
          <a:lstStyle/>
          <a:p>
            <a:r>
              <a:rPr lang="en-US" sz="3200" dirty="0" smtClean="0">
                <a:solidFill>
                  <a:srgbClr val="008000"/>
                </a:solidFill>
              </a:rPr>
              <a:t>Passing Scores</a:t>
            </a:r>
          </a:p>
          <a:p>
            <a:endParaRPr lang="en-US" sz="3200" dirty="0" smtClean="0"/>
          </a:p>
          <a:p>
            <a:endParaRPr lang="en-US" sz="3200" dirty="0" smtClean="0"/>
          </a:p>
          <a:p>
            <a:endParaRPr lang="en-US" sz="3200" dirty="0" smtClean="0"/>
          </a:p>
          <a:p>
            <a:endParaRPr lang="en-US" sz="3200" dirty="0" smtClean="0"/>
          </a:p>
          <a:p>
            <a:r>
              <a:rPr lang="en-US" sz="3200" dirty="0" smtClean="0">
                <a:solidFill>
                  <a:srgbClr val="FF0000"/>
                </a:solidFill>
              </a:rPr>
              <a:t>Failing Scores </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FF0000"/>
                </a:solidFill>
              </a:rPr>
              <a:t>Looking at the Criteria</a:t>
            </a:r>
            <a:endParaRPr lang="en-US" b="1" dirty="0">
              <a:solidFill>
                <a:srgbClr val="FF0000"/>
              </a:solidFill>
            </a:endParaRPr>
          </a:p>
        </p:txBody>
      </p:sp>
      <p:sp>
        <p:nvSpPr>
          <p:cNvPr id="3" name="Content Placeholder 2"/>
          <p:cNvSpPr>
            <a:spLocks noGrp="1"/>
          </p:cNvSpPr>
          <p:nvPr>
            <p:ph idx="1"/>
          </p:nvPr>
        </p:nvSpPr>
        <p:spPr>
          <a:xfrm>
            <a:off x="250843" y="1600200"/>
            <a:ext cx="8893157" cy="5257800"/>
          </a:xfrm>
        </p:spPr>
        <p:txBody>
          <a:bodyPr>
            <a:normAutofit fontScale="85000" lnSpcReduction="10000"/>
          </a:bodyPr>
          <a:lstStyle/>
          <a:p>
            <a:r>
              <a:rPr lang="en-US" sz="2824" dirty="0" smtClean="0"/>
              <a:t>Your goal should be to score in the </a:t>
            </a:r>
            <a:r>
              <a:rPr lang="en-US" sz="2824" dirty="0" smtClean="0">
                <a:solidFill>
                  <a:srgbClr val="FF0000"/>
                </a:solidFill>
              </a:rPr>
              <a:t>Superior level 6</a:t>
            </a:r>
            <a:r>
              <a:rPr lang="en-US" sz="2824" dirty="0" smtClean="0"/>
              <a:t> on the rubric. Remember – </a:t>
            </a:r>
            <a:r>
              <a:rPr lang="en-US" sz="2824" i="1" dirty="0" smtClean="0">
                <a:solidFill>
                  <a:srgbClr val="0000FF"/>
                </a:solidFill>
              </a:rPr>
              <a:t>always aim high!! </a:t>
            </a:r>
          </a:p>
          <a:p>
            <a:r>
              <a:rPr lang="en-US" sz="2824" dirty="0" smtClean="0"/>
              <a:t>Working with your partner, look at the language used to describe the </a:t>
            </a:r>
            <a:r>
              <a:rPr lang="en-US" sz="2824" dirty="0" smtClean="0">
                <a:solidFill>
                  <a:srgbClr val="FF0000"/>
                </a:solidFill>
              </a:rPr>
              <a:t>6 different areas </a:t>
            </a:r>
            <a:r>
              <a:rPr lang="en-US" sz="2824" dirty="0" smtClean="0"/>
              <a:t>on the rubric under the </a:t>
            </a:r>
            <a:r>
              <a:rPr lang="en-US" sz="2824" dirty="0" smtClean="0">
                <a:solidFill>
                  <a:srgbClr val="FF0000"/>
                </a:solidFill>
              </a:rPr>
              <a:t>“Superior level 6”.</a:t>
            </a:r>
          </a:p>
          <a:p>
            <a:pPr marL="514350" indent="-514350">
              <a:buFont typeface="+mj-lt"/>
              <a:buAutoNum type="arabicPeriod"/>
            </a:pPr>
            <a:r>
              <a:rPr lang="en-US" b="1" dirty="0" smtClean="0">
                <a:solidFill>
                  <a:srgbClr val="008000"/>
                </a:solidFill>
              </a:rPr>
              <a:t>For each area of the rubric under level 6, discuss with your partner what you must do as the writer. </a:t>
            </a:r>
          </a:p>
          <a:p>
            <a:pPr marL="971550" lvl="1" indent="-514350">
              <a:buNone/>
            </a:pPr>
            <a:r>
              <a:rPr lang="en-US" b="1" dirty="0" err="1" smtClean="0">
                <a:solidFill>
                  <a:srgbClr val="008000"/>
                </a:solidFill>
                <a:sym typeface="Wingdings"/>
              </a:rPr>
              <a:t></a:t>
            </a:r>
            <a:r>
              <a:rPr lang="en-US" b="1" dirty="0" smtClean="0">
                <a:solidFill>
                  <a:srgbClr val="008000"/>
                </a:solidFill>
                <a:sym typeface="Wingdings"/>
              </a:rPr>
              <a:t> </a:t>
            </a:r>
            <a:r>
              <a:rPr lang="en-US" b="1" dirty="0" smtClean="0">
                <a:solidFill>
                  <a:srgbClr val="008000"/>
                </a:solidFill>
              </a:rPr>
              <a:t>What will the scorer be looking for in your essay for this score level?</a:t>
            </a:r>
          </a:p>
          <a:p>
            <a:pPr marL="514350" indent="-514350">
              <a:buFont typeface="+mj-lt"/>
              <a:buAutoNum type="arabicPeriod"/>
            </a:pPr>
            <a:r>
              <a:rPr lang="en-US" b="1" dirty="0" smtClean="0">
                <a:solidFill>
                  <a:srgbClr val="0000FF"/>
                </a:solidFill>
              </a:rPr>
              <a:t>Then, look at the language used in some of the lower score levels in that criteria area. </a:t>
            </a:r>
          </a:p>
          <a:p>
            <a:pPr marL="971550" lvl="1" indent="-514350">
              <a:buNone/>
            </a:pPr>
            <a:r>
              <a:rPr lang="en-US" b="1" dirty="0" err="1" smtClean="0">
                <a:solidFill>
                  <a:srgbClr val="0000FF"/>
                </a:solidFill>
                <a:sym typeface="Wingdings"/>
              </a:rPr>
              <a:t></a:t>
            </a:r>
            <a:r>
              <a:rPr lang="en-US" b="1" dirty="0" smtClean="0">
                <a:solidFill>
                  <a:srgbClr val="0000FF"/>
                </a:solidFill>
                <a:sym typeface="Wingdings"/>
              </a:rPr>
              <a:t> </a:t>
            </a:r>
            <a:r>
              <a:rPr lang="en-US" b="1" dirty="0" smtClean="0">
                <a:solidFill>
                  <a:srgbClr val="0000FF"/>
                </a:solidFill>
              </a:rPr>
              <a:t>What makes the difference between a passing/failing score?</a:t>
            </a:r>
          </a:p>
          <a:p>
            <a:pPr marL="514350" indent="-514350">
              <a:buFont typeface="+mj-lt"/>
              <a:buAutoNum type="arabicPeriod"/>
            </a:pPr>
            <a:r>
              <a:rPr lang="en-US" b="1" dirty="0" smtClean="0">
                <a:solidFill>
                  <a:srgbClr val="660066"/>
                </a:solidFill>
              </a:rPr>
              <a:t>Finally, write what you must do as the writer in your own words on the handout provided.  </a:t>
            </a:r>
            <a:endParaRPr lang="en-US" b="1" dirty="0">
              <a:solidFill>
                <a:srgbClr val="660066"/>
              </a:solidFill>
            </a:endParaRPr>
          </a:p>
        </p:txBody>
      </p:sp>
      <p:pic>
        <p:nvPicPr>
          <p:cNvPr id="4" name="Picture 3"/>
          <p:cNvPicPr>
            <a:picLocks noChangeAspect="1"/>
          </p:cNvPicPr>
          <p:nvPr/>
        </p:nvPicPr>
        <p:blipFill>
          <a:blip r:embed="rId2"/>
          <a:stretch>
            <a:fillRect/>
          </a:stretch>
        </p:blipFill>
        <p:spPr>
          <a:xfrm>
            <a:off x="544942" y="102377"/>
            <a:ext cx="1696608" cy="1497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accel="50000" decel="5000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1408</TotalTime>
  <Words>1319</Words>
  <Application>Microsoft Office PowerPoint</Application>
  <PresentationFormat>On-screen Show (4:3)</PresentationFormat>
  <Paragraphs>207</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Chart</vt:lpstr>
      <vt:lpstr>EAP Writing Assessment</vt:lpstr>
      <vt:lpstr>The EAP Overview</vt:lpstr>
      <vt:lpstr>Number of 1st Time Freshmen Entering CSU needing remediation in English and math </vt:lpstr>
      <vt:lpstr>EAP Timeline</vt:lpstr>
      <vt:lpstr>Example of STAR CST Report</vt:lpstr>
      <vt:lpstr>PowerPoint Presentation</vt:lpstr>
      <vt:lpstr>PowerPoint Presentation</vt:lpstr>
      <vt:lpstr>Looking at the Criteria </vt:lpstr>
      <vt:lpstr>Looking at the Criteria</vt:lpstr>
      <vt:lpstr>Looking at the Criteria</vt:lpstr>
      <vt:lpstr>Looking at the Criteria</vt:lpstr>
      <vt:lpstr>WHAT R.I.S. Means…. What we must do as the writer</vt:lpstr>
      <vt:lpstr>“Marie Winn” Writing Prompt</vt:lpstr>
      <vt:lpstr>“Marie Winn” Writing Prompt</vt:lpstr>
      <vt:lpstr>“Marie Winn” Writing Prompt</vt:lpstr>
      <vt:lpstr>10 - minute Mini Essay (and I mean mini)  in response to Winn Excerpt</vt:lpstr>
      <vt:lpstr>“Irving Coffman” Writing Prompt</vt:lpstr>
      <vt:lpstr>“Irving Coffman” Writing Prompt</vt:lpstr>
      <vt:lpstr>PowerPoint Presentation</vt:lpstr>
      <vt:lpstr>Sample Essay: In response to Coffman Excerpt &amp; Writing Prompt</vt:lpstr>
      <vt:lpstr>EAP Journal Warm-up: 3/7/13</vt:lpstr>
      <vt:lpstr>“Margaret Mead” Writing Prompt </vt:lpstr>
      <vt:lpstr>“Margaret Mead” Writing Prompt </vt:lpstr>
      <vt:lpstr>PowerPoint Presentation</vt:lpstr>
      <vt:lpstr>Sample Essay: In response to MEAD Excerpt &amp; Writing Prompt</vt:lpstr>
      <vt:lpstr>Sample Essay: In response to MEAD Excerpt &amp; Writing Prompt</vt:lpstr>
      <vt:lpstr>Writing Task Now it’s your turn</vt:lpstr>
      <vt:lpstr>Practice EAP </vt:lpstr>
      <vt:lpstr>Practice EAP – Peer Score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EAP Writing Assessment</dc:title>
  <dc:creator>Nichole Scrivner</dc:creator>
  <cp:lastModifiedBy>SCUSD</cp:lastModifiedBy>
  <cp:revision>24</cp:revision>
  <dcterms:created xsi:type="dcterms:W3CDTF">2013-03-10T20:43:18Z</dcterms:created>
  <dcterms:modified xsi:type="dcterms:W3CDTF">2013-03-11T16:10:35Z</dcterms:modified>
</cp:coreProperties>
</file>