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74" r:id="rId3"/>
    <p:sldId id="271" r:id="rId4"/>
    <p:sldId id="272" r:id="rId5"/>
    <p:sldId id="273" r:id="rId6"/>
    <p:sldId id="257" r:id="rId7"/>
    <p:sldId id="258" r:id="rId8"/>
    <p:sldId id="259" r:id="rId9"/>
    <p:sldId id="260" r:id="rId10"/>
    <p:sldId id="261" r:id="rId11"/>
    <p:sldId id="264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D8417-5AF0-4229-A2C7-A97C15C3A19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FEB6-FC5D-441E-9DD7-363AF552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6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399EE4-3E08-4C82-90CD-A2937F8271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Tragedy of Hamlet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William Shakespeare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‘How, Why, The Situation’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vague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dialogue shows why they argue.</a:t>
            </a:r>
          </a:p>
          <a:p>
            <a:r>
              <a:rPr lang="en-US" dirty="0" smtClean="0"/>
              <a:t>The soliloquy persuades readers into believing what he feels about his mother.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dialogue between the queen, king, and Hamlet shows a broken family.</a:t>
            </a:r>
          </a:p>
          <a:p>
            <a:r>
              <a:rPr lang="en-US" dirty="0" smtClean="0"/>
              <a:t>The soliloquy achieves the purpose of revealing Hamlet’s desire for suicide and his  feelings of contempt for his mother’s hasty marriage.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2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‘Theater of the Mind’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allow ourselves to suffer?</a:t>
            </a:r>
          </a:p>
          <a:p>
            <a:r>
              <a:rPr lang="en-US" dirty="0" smtClean="0"/>
              <a:t>If you knew with certainty that when you die you will have peace and go to heaven, why not just seek death?</a:t>
            </a:r>
          </a:p>
          <a:p>
            <a:r>
              <a:rPr lang="en-US" dirty="0" smtClean="0"/>
              <a:t>In what ways do our thoughts prolong our suffering?</a:t>
            </a:r>
          </a:p>
          <a:p>
            <a:r>
              <a:rPr lang="en-US" dirty="0" smtClean="0"/>
              <a:t>What is the relationship between consciousness, conscience, and death?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9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‘Theater of the Mind’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Hamlet in many ways is a deconstructive work. There seems to be a distinct incongruity between what “seems” and “nay it is. I know not ‘seems’,” in other words, reality. </a:t>
            </a:r>
          </a:p>
          <a:p>
            <a:r>
              <a:rPr lang="en-US" dirty="0" smtClean="0"/>
              <a:t>What assumptions about reality is Shakespeare willing to confront through his characters’ speeches?</a:t>
            </a:r>
          </a:p>
          <a:p>
            <a:r>
              <a:rPr lang="en-US" dirty="0" smtClean="0"/>
              <a:t>How does Hamlet’s famous soliloquy ‘to be or not to be’ represent ‘theater of the mind’?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play itself is a deliberate cognitive exploration of problems of human consciousness and action, and Shakespeare a kind of cognitive theorist.  </a:t>
            </a:r>
          </a:p>
        </p:txBody>
      </p:sp>
    </p:spTree>
    <p:extLst>
      <p:ext uri="{BB962C8B-B14F-4D97-AF65-F5344CB8AC3E}">
        <p14:creationId xmlns:p14="http://schemas.microsoft.com/office/powerpoint/2010/main" val="31591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 Be or Not To Be”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message of Hamlet’s speech?</a:t>
            </a:r>
          </a:p>
          <a:p>
            <a:r>
              <a:rPr lang="en-US" dirty="0" smtClean="0"/>
              <a:t>How did Shakespeare craft Hamlet’s message? Which choices has he made? Metaphors? Puns? Alliteration? Subordinate clauses? Questions?</a:t>
            </a:r>
          </a:p>
          <a:p>
            <a:r>
              <a:rPr lang="en-US" dirty="0" smtClean="0"/>
              <a:t>What purpose is achieved with this speech?</a:t>
            </a:r>
          </a:p>
          <a:p>
            <a:r>
              <a:rPr lang="en-US" dirty="0" smtClean="0"/>
              <a:t>How might Hamlet’s speech reveal the dramatic question the play needs answered?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Structure-”Play within the play”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at least two dramatic uses of ‘the play within the play’ (Act III, scene 2)</a:t>
            </a:r>
          </a:p>
          <a:p>
            <a:r>
              <a:rPr lang="en-US" dirty="0" smtClean="0"/>
              <a:t>Connections to other scenes, e.g., the analogy of Pyrrhus and </a:t>
            </a:r>
            <a:r>
              <a:rPr lang="en-US" dirty="0" err="1" smtClean="0"/>
              <a:t>Priam</a:t>
            </a:r>
            <a:endParaRPr lang="en-US" dirty="0" smtClean="0"/>
          </a:p>
          <a:p>
            <a:r>
              <a:rPr lang="en-US" dirty="0" smtClean="0"/>
              <a:t>Rising action, tension, conflict in the plot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Themes related to Hamlet’s speeches</a:t>
            </a:r>
          </a:p>
          <a:p>
            <a:r>
              <a:rPr lang="en-US" dirty="0" smtClean="0"/>
              <a:t>Analogy for larger philosophical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Fortinbras</a:t>
            </a:r>
            <a:r>
              <a:rPr lang="en-US" dirty="0" smtClean="0"/>
              <a:t>—foil to 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IV, scene 4</a:t>
            </a:r>
          </a:p>
          <a:p>
            <a:r>
              <a:rPr lang="en-US" dirty="0" smtClean="0"/>
              <a:t>Compare </a:t>
            </a:r>
            <a:r>
              <a:rPr lang="en-US" dirty="0" err="1" smtClean="0"/>
              <a:t>Fortinbras</a:t>
            </a:r>
            <a:r>
              <a:rPr lang="en-US" dirty="0" smtClean="0"/>
              <a:t> to Hamlet</a:t>
            </a:r>
          </a:p>
          <a:p>
            <a:r>
              <a:rPr lang="en-US" dirty="0" smtClean="0"/>
              <a:t>What does Hamlet’s soliloquy reveal his thoughts and feelings about </a:t>
            </a:r>
            <a:r>
              <a:rPr lang="en-US" dirty="0" err="1" smtClean="0"/>
              <a:t>Fortinbras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is this comparison achieved?</a:t>
            </a:r>
          </a:p>
          <a:p>
            <a:r>
              <a:rPr lang="en-US" dirty="0" smtClean="0"/>
              <a:t>What purpose does this comparison serve?</a:t>
            </a:r>
          </a:p>
          <a:p>
            <a:r>
              <a:rPr lang="en-US" dirty="0" smtClean="0"/>
              <a:t>Evaluate Shakespeare’s choice to include this scene. Develop an argument that </a:t>
            </a:r>
            <a:r>
              <a:rPr lang="en-US" dirty="0" err="1" smtClean="0"/>
              <a:t>Fortinbras</a:t>
            </a:r>
            <a:r>
              <a:rPr lang="en-US" dirty="0" smtClean="0"/>
              <a:t> is a necessary external political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2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Ophelia: The Ophelia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causes of Ophelia’s suicide? </a:t>
            </a:r>
          </a:p>
          <a:p>
            <a:r>
              <a:rPr lang="en-US" dirty="0" smtClean="0"/>
              <a:t>Ophelia’s suicide is the result of low-self esteem and a domineering patriarchal society, which allows men to determine how women will think and behave.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7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Gertrude: Oedipal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Gertrude so blind to her surroundings?</a:t>
            </a:r>
          </a:p>
          <a:p>
            <a:r>
              <a:rPr lang="en-US" dirty="0" smtClean="0"/>
              <a:t>“Have you eyes?” Hamlet asks her.</a:t>
            </a:r>
          </a:p>
          <a:p>
            <a:r>
              <a:rPr lang="en-US" dirty="0" smtClean="0"/>
              <a:t>What type of woman is Gertrude?</a:t>
            </a:r>
          </a:p>
          <a:p>
            <a:r>
              <a:rPr lang="en-US" dirty="0" smtClean="0"/>
              <a:t>How might a feminist view and evaluate Gertrude?</a:t>
            </a:r>
          </a:p>
          <a:p>
            <a:r>
              <a:rPr lang="en-US" dirty="0" smtClean="0"/>
              <a:t>How might a Freudian reading of her complicate her relationship with Hamlet?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33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Hamartia: tragic flaw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Hamartia is any error in judgment that brings about the protagonist’s downfall.</a:t>
            </a:r>
          </a:p>
          <a:p>
            <a:r>
              <a:rPr lang="en-US" dirty="0" smtClean="0"/>
              <a:t>Tragic flaw refers to a characteristic which brings about the sudden reversal, “</a:t>
            </a:r>
            <a:r>
              <a:rPr lang="en-US" dirty="0" err="1" smtClean="0"/>
              <a:t>peripity</a:t>
            </a:r>
            <a:r>
              <a:rPr lang="en-US" dirty="0" smtClean="0"/>
              <a:t>”, of the tragic hero’s fortune.</a:t>
            </a:r>
          </a:p>
          <a:p>
            <a:r>
              <a:rPr lang="en-US" dirty="0" smtClean="0"/>
              <a:t>Think about the characters who are dead at the end of the play. What was each character’s tragic flaw? Is it accurate to suggest Hamlet’s hamartia was his </a:t>
            </a:r>
            <a:r>
              <a:rPr lang="en-US" smtClean="0"/>
              <a:t>tragic flaw?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world's a stage,</a:t>
            </a:r>
            <a:br>
              <a:rPr lang="en-US" dirty="0"/>
            </a:br>
            <a:r>
              <a:rPr lang="en-US" dirty="0"/>
              <a:t>And all the men and women merely players;</a:t>
            </a:r>
            <a:br>
              <a:rPr lang="en-US" dirty="0"/>
            </a:br>
            <a:r>
              <a:rPr lang="en-US" dirty="0"/>
              <a:t>They have their exits and their entrances,</a:t>
            </a:r>
            <a:br>
              <a:rPr lang="en-US" dirty="0"/>
            </a:br>
            <a:r>
              <a:rPr lang="en-US" dirty="0"/>
              <a:t>And one man in his time plays many parts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pPr marL="118872" indent="0">
              <a:buNone/>
            </a:pPr>
            <a:r>
              <a:rPr lang="en-US" dirty="0"/>
              <a:t>--William Shakespeare</a:t>
            </a:r>
          </a:p>
          <a:p>
            <a:pPr marL="118872" indent="0">
              <a:buNone/>
            </a:pPr>
            <a:r>
              <a:rPr lang="en-US" dirty="0"/>
              <a:t>“As You Like It,” Act II, Scene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the ways in which dramatists have made use of monologues and/or soliloquies in at least </a:t>
            </a:r>
            <a:r>
              <a:rPr lang="en-US" dirty="0" smtClean="0"/>
              <a:t>two plays </a:t>
            </a:r>
            <a:r>
              <a:rPr lang="en-US" dirty="0"/>
              <a:t>you have studied.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Plays employ various kinds of structural divisions such as prologues and epilogues, act and </a:t>
            </a:r>
            <a:r>
              <a:rPr lang="en-US" dirty="0" smtClean="0"/>
              <a:t>scene divisions</a:t>
            </a:r>
            <a:r>
              <a:rPr lang="en-US" dirty="0"/>
              <a:t>, even carefully placed intermissions. Discuss the dramatic uses made of these divisions </a:t>
            </a:r>
            <a:r>
              <a:rPr lang="en-US" dirty="0" smtClean="0"/>
              <a:t>in at </a:t>
            </a:r>
            <a:r>
              <a:rPr lang="en-US" dirty="0"/>
              <a:t>least two plays you have studied.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3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play should make you laugh or should make you cry.” With reference to at least two plays </a:t>
            </a:r>
            <a:r>
              <a:rPr lang="en-US" dirty="0" smtClean="0"/>
              <a:t>you have </a:t>
            </a:r>
            <a:r>
              <a:rPr lang="en-US" dirty="0"/>
              <a:t>studied, discuss the methods playwrights use to generate emotional response in their audiences.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0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Speeches achieve purposes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</a:t>
            </a:r>
            <a:r>
              <a:rPr lang="en-US" u="sng" dirty="0" smtClean="0"/>
              <a:t>dialogue</a:t>
            </a:r>
            <a:r>
              <a:rPr lang="en-US" dirty="0" smtClean="0"/>
              <a:t> between Hamlet, Gertrude, and Claudius reveal? (I, ii, 65-86)</a:t>
            </a:r>
          </a:p>
          <a:p>
            <a:r>
              <a:rPr lang="en-US" dirty="0" smtClean="0"/>
              <a:t>What purpose is achieved with Claudius’ </a:t>
            </a:r>
            <a:r>
              <a:rPr lang="en-US" u="sng" dirty="0" smtClean="0"/>
              <a:t>monologue</a:t>
            </a:r>
            <a:r>
              <a:rPr lang="en-US" dirty="0" smtClean="0"/>
              <a:t>? (I, ii. 87-117) Which lines best achieve the purpose?</a:t>
            </a:r>
          </a:p>
          <a:p>
            <a:r>
              <a:rPr lang="en-US" dirty="0" smtClean="0"/>
              <a:t>What purpose is achieved with Hamlet’s </a:t>
            </a:r>
            <a:r>
              <a:rPr lang="en-US" u="sng" dirty="0" smtClean="0"/>
              <a:t>soliloquy</a:t>
            </a:r>
            <a:r>
              <a:rPr lang="en-US" dirty="0" smtClean="0"/>
              <a:t>? (I, ii, 129-159) Which lines best achieve the purpose?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Speeches achieve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Laertes’ monologue to his sister, Ophelia, reveal about the expectations of sexual relationships?</a:t>
            </a:r>
          </a:p>
          <a:p>
            <a:r>
              <a:rPr lang="en-US" dirty="0" smtClean="0"/>
              <a:t>What is Polonius’ message to his son? How does this speech provide a context for life at court?</a:t>
            </a:r>
          </a:p>
          <a:p>
            <a:r>
              <a:rPr lang="en-US" dirty="0" smtClean="0"/>
              <a:t>How is Ophelia’s character developed through her responses to her brother and </a:t>
            </a:r>
            <a:r>
              <a:rPr lang="en-US" smtClean="0"/>
              <a:t>her father?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72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Shakespeare’s use of dramatic irony </a:t>
            </a:r>
            <a:r>
              <a:rPr lang="en-US" u="sng" dirty="0" smtClean="0"/>
              <a:t>not only </a:t>
            </a:r>
            <a:r>
              <a:rPr lang="en-US" dirty="0" smtClean="0"/>
              <a:t>creates tension when the audience views Hamlet interact with Claudius, Gertrude, and Polonius, </a:t>
            </a:r>
            <a:r>
              <a:rPr lang="en-US" u="sng" dirty="0" smtClean="0"/>
              <a:t>but also </a:t>
            </a:r>
            <a:r>
              <a:rPr lang="en-US" dirty="0" smtClean="0"/>
              <a:t>it develops the lingering thematic question about whether or not Hamlet is mad for Ophelia’s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‘How , Why, The Situation’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Vague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soliloquy expresses how he feels about his mother.</a:t>
            </a:r>
          </a:p>
          <a:p>
            <a:r>
              <a:rPr lang="en-US" dirty="0" smtClean="0"/>
              <a:t>The dialogue shows Hamlet’s emotions about this situation.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Hamlet’s soliloquy reveals his anger toward his mother and his feelings  of betrayal.</a:t>
            </a:r>
          </a:p>
          <a:p>
            <a:r>
              <a:rPr lang="en-US" dirty="0" smtClean="0"/>
              <a:t>The dialogue reveals that Hamlet is still grieving for his late father while Gertrude and Claudius have moved on and married.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57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2027</TotalTime>
  <Words>922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The Tragedy of Hamlet</vt:lpstr>
      <vt:lpstr>PowerPoint Presentation</vt:lpstr>
      <vt:lpstr>PowerPoint Presentation</vt:lpstr>
      <vt:lpstr>PowerPoint Presentation</vt:lpstr>
      <vt:lpstr>PowerPoint Presentation</vt:lpstr>
      <vt:lpstr>Speeches achieve purposes</vt:lpstr>
      <vt:lpstr>Speeches achieve Purpose</vt:lpstr>
      <vt:lpstr>Dramatic Irony</vt:lpstr>
      <vt:lpstr>‘How , Why, The Situation’</vt:lpstr>
      <vt:lpstr>‘How, Why, The Situation’</vt:lpstr>
      <vt:lpstr>‘Theater of the Mind’</vt:lpstr>
      <vt:lpstr>‘Theater of the Mind’</vt:lpstr>
      <vt:lpstr>Cognitive Theory</vt:lpstr>
      <vt:lpstr>“To Be or Not To Be”</vt:lpstr>
      <vt:lpstr>Structure-”Play within the play”</vt:lpstr>
      <vt:lpstr>Fortinbras—foil to Hamlet</vt:lpstr>
      <vt:lpstr>Ophelia: The Ophelia Syndrome</vt:lpstr>
      <vt:lpstr>Gertrude: Oedipal Complex</vt:lpstr>
      <vt:lpstr>Hamartia: tragic flaw</vt:lpstr>
    </vt:vector>
  </TitlesOfParts>
  <Company>SCUSD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Tragedy of Hamlet</dc:title>
  <dc:creator>SCUSD</dc:creator>
  <cp:lastModifiedBy>Chris Coey</cp:lastModifiedBy>
  <cp:revision>26</cp:revision>
  <cp:lastPrinted>2013-02-07T16:20:34Z</cp:lastPrinted>
  <dcterms:created xsi:type="dcterms:W3CDTF">2013-01-28T15:50:53Z</dcterms:created>
  <dcterms:modified xsi:type="dcterms:W3CDTF">2015-02-02T22:21:18Z</dcterms:modified>
</cp:coreProperties>
</file>