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62" r:id="rId3"/>
    <p:sldId id="263" r:id="rId4"/>
    <p:sldId id="264" r:id="rId5"/>
    <p:sldId id="257" r:id="rId6"/>
    <p:sldId id="265" r:id="rId7"/>
    <p:sldId id="266" r:id="rId8"/>
    <p:sldId id="259" r:id="rId9"/>
    <p:sldId id="260" r:id="rId10"/>
    <p:sldId id="261" r:id="rId11"/>
    <p:sldId id="258" r:id="rId12"/>
    <p:sldId id="268" r:id="rId13"/>
    <p:sldId id="267" r:id="rId14"/>
    <p:sldId id="270" r:id="rId15"/>
    <p:sldId id="269" r:id="rId16"/>
    <p:sldId id="271" r:id="rId17"/>
    <p:sldId id="272" r:id="rId18"/>
    <p:sldId id="273" r:id="rId19"/>
    <p:sldId id="274" r:id="rId20"/>
    <p:sldId id="276" r:id="rId21"/>
    <p:sldId id="275" r:id="rId22"/>
    <p:sldId id="277" r:id="rId23"/>
    <p:sldId id="278" r:id="rId24"/>
    <p:sldId id="280" r:id="rId25"/>
    <p:sldId id="281" r:id="rId26"/>
    <p:sldId id="282" r:id="rId27"/>
    <p:sldId id="283" r:id="rId28"/>
    <p:sldId id="284" r:id="rId29"/>
    <p:sldId id="286" r:id="rId30"/>
    <p:sldId id="287" r:id="rId31"/>
    <p:sldId id="288" r:id="rId32"/>
    <p:sldId id="285" r:id="rId33"/>
    <p:sldId id="291" r:id="rId34"/>
    <p:sldId id="292" r:id="rId35"/>
    <p:sldId id="294" r:id="rId36"/>
    <p:sldId id="295" r:id="rId37"/>
    <p:sldId id="296" r:id="rId38"/>
    <p:sldId id="297" r:id="rId39"/>
    <p:sldId id="298" r:id="rId40"/>
    <p:sldId id="29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2EC224-C5B2-4B23-9568-99E3675DD029}" type="datetimeFigureOut">
              <a:rPr lang="en-US"/>
              <a:t>4/7/2011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DDA94-F453-4B33-9515-4752F91A8FB1}" type="slidenum">
              <a:rPr lang="en-US"/>
              <a:t>‹#›</a:t>
            </a:fld>
            <a:endParaRPr lang="en-US"/>
          </a:p>
        </p:txBody>
      </p:sp>
    </p:spTree>
    <p:extLst>
      <p:ext uri="{BB962C8B-B14F-4D97-AF65-F5344CB8AC3E}">
        <p14:creationId xmlns:p14="http://schemas.microsoft.com/office/powerpoint/2010/main" val="2454615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a:t>
            </a:fld>
            <a:endParaRPr lang="en-US"/>
          </a:p>
        </p:txBody>
      </p:sp>
    </p:spTree>
    <p:extLst>
      <p:ext uri="{BB962C8B-B14F-4D97-AF65-F5344CB8AC3E}">
        <p14:creationId xmlns:p14="http://schemas.microsoft.com/office/powerpoint/2010/main" val="4170033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10</a:t>
            </a:fld>
            <a:endParaRPr lang="en-US"/>
          </a:p>
        </p:txBody>
      </p:sp>
    </p:spTree>
    <p:extLst>
      <p:ext uri="{BB962C8B-B14F-4D97-AF65-F5344CB8AC3E}">
        <p14:creationId xmlns:p14="http://schemas.microsoft.com/office/powerpoint/2010/main" val="2449156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11</a:t>
            </a:fld>
            <a:endParaRPr lang="en-US"/>
          </a:p>
        </p:txBody>
      </p:sp>
    </p:spTree>
    <p:extLst>
      <p:ext uri="{BB962C8B-B14F-4D97-AF65-F5344CB8AC3E}">
        <p14:creationId xmlns:p14="http://schemas.microsoft.com/office/powerpoint/2010/main" val="3038243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12</a:t>
            </a:fld>
            <a:endParaRPr lang="en-US"/>
          </a:p>
        </p:txBody>
      </p:sp>
    </p:spTree>
    <p:extLst>
      <p:ext uri="{BB962C8B-B14F-4D97-AF65-F5344CB8AC3E}">
        <p14:creationId xmlns:p14="http://schemas.microsoft.com/office/powerpoint/2010/main" val="232728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13</a:t>
            </a:fld>
            <a:endParaRPr lang="en-US"/>
          </a:p>
        </p:txBody>
      </p:sp>
    </p:spTree>
    <p:extLst>
      <p:ext uri="{BB962C8B-B14F-4D97-AF65-F5344CB8AC3E}">
        <p14:creationId xmlns:p14="http://schemas.microsoft.com/office/powerpoint/2010/main" val="3979031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14</a:t>
            </a:fld>
            <a:endParaRPr lang="en-US"/>
          </a:p>
        </p:txBody>
      </p:sp>
    </p:spTree>
    <p:extLst>
      <p:ext uri="{BB962C8B-B14F-4D97-AF65-F5344CB8AC3E}">
        <p14:creationId xmlns:p14="http://schemas.microsoft.com/office/powerpoint/2010/main" val="107464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15</a:t>
            </a:fld>
            <a:endParaRPr lang="en-US"/>
          </a:p>
        </p:txBody>
      </p:sp>
    </p:spTree>
    <p:extLst>
      <p:ext uri="{BB962C8B-B14F-4D97-AF65-F5344CB8AC3E}">
        <p14:creationId xmlns:p14="http://schemas.microsoft.com/office/powerpoint/2010/main" val="2351454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16</a:t>
            </a:fld>
            <a:endParaRPr lang="en-US"/>
          </a:p>
        </p:txBody>
      </p:sp>
    </p:spTree>
    <p:extLst>
      <p:ext uri="{BB962C8B-B14F-4D97-AF65-F5344CB8AC3E}">
        <p14:creationId xmlns:p14="http://schemas.microsoft.com/office/powerpoint/2010/main" val="1099095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17</a:t>
            </a:fld>
            <a:endParaRPr lang="en-US"/>
          </a:p>
        </p:txBody>
      </p:sp>
    </p:spTree>
    <p:extLst>
      <p:ext uri="{BB962C8B-B14F-4D97-AF65-F5344CB8AC3E}">
        <p14:creationId xmlns:p14="http://schemas.microsoft.com/office/powerpoint/2010/main" val="32417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18</a:t>
            </a:fld>
            <a:endParaRPr lang="en-US"/>
          </a:p>
        </p:txBody>
      </p:sp>
    </p:spTree>
    <p:extLst>
      <p:ext uri="{BB962C8B-B14F-4D97-AF65-F5344CB8AC3E}">
        <p14:creationId xmlns:p14="http://schemas.microsoft.com/office/powerpoint/2010/main" val="3418211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19</a:t>
            </a:fld>
            <a:endParaRPr lang="en-US"/>
          </a:p>
        </p:txBody>
      </p:sp>
    </p:spTree>
    <p:extLst>
      <p:ext uri="{BB962C8B-B14F-4D97-AF65-F5344CB8AC3E}">
        <p14:creationId xmlns:p14="http://schemas.microsoft.com/office/powerpoint/2010/main" val="835169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a:t>
            </a:fld>
            <a:endParaRPr lang="en-US"/>
          </a:p>
        </p:txBody>
      </p:sp>
    </p:spTree>
    <p:extLst>
      <p:ext uri="{BB962C8B-B14F-4D97-AF65-F5344CB8AC3E}">
        <p14:creationId xmlns:p14="http://schemas.microsoft.com/office/powerpoint/2010/main" val="2289446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20</a:t>
            </a:fld>
            <a:endParaRPr lang="en-US"/>
          </a:p>
        </p:txBody>
      </p:sp>
    </p:spTree>
    <p:extLst>
      <p:ext uri="{BB962C8B-B14F-4D97-AF65-F5344CB8AC3E}">
        <p14:creationId xmlns:p14="http://schemas.microsoft.com/office/powerpoint/2010/main" val="3214615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21</a:t>
            </a:fld>
            <a:endParaRPr lang="en-US"/>
          </a:p>
        </p:txBody>
      </p:sp>
    </p:spTree>
    <p:extLst>
      <p:ext uri="{BB962C8B-B14F-4D97-AF65-F5344CB8AC3E}">
        <p14:creationId xmlns:p14="http://schemas.microsoft.com/office/powerpoint/2010/main" val="1984169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22</a:t>
            </a:fld>
            <a:endParaRPr lang="en-US"/>
          </a:p>
        </p:txBody>
      </p:sp>
    </p:spTree>
    <p:extLst>
      <p:ext uri="{BB962C8B-B14F-4D97-AF65-F5344CB8AC3E}">
        <p14:creationId xmlns:p14="http://schemas.microsoft.com/office/powerpoint/2010/main" val="3940193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23</a:t>
            </a:fld>
            <a:endParaRPr lang="en-US"/>
          </a:p>
        </p:txBody>
      </p:sp>
    </p:spTree>
    <p:extLst>
      <p:ext uri="{BB962C8B-B14F-4D97-AF65-F5344CB8AC3E}">
        <p14:creationId xmlns:p14="http://schemas.microsoft.com/office/powerpoint/2010/main" val="4227203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24</a:t>
            </a:fld>
            <a:endParaRPr lang="en-US"/>
          </a:p>
        </p:txBody>
      </p:sp>
    </p:spTree>
    <p:extLst>
      <p:ext uri="{BB962C8B-B14F-4D97-AF65-F5344CB8AC3E}">
        <p14:creationId xmlns:p14="http://schemas.microsoft.com/office/powerpoint/2010/main" val="26285422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25</a:t>
            </a:fld>
            <a:endParaRPr lang="en-US"/>
          </a:p>
        </p:txBody>
      </p:sp>
    </p:spTree>
    <p:extLst>
      <p:ext uri="{BB962C8B-B14F-4D97-AF65-F5344CB8AC3E}">
        <p14:creationId xmlns:p14="http://schemas.microsoft.com/office/powerpoint/2010/main" val="2548717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26</a:t>
            </a:fld>
            <a:endParaRPr lang="en-US"/>
          </a:p>
        </p:txBody>
      </p:sp>
    </p:spTree>
    <p:extLst>
      <p:ext uri="{BB962C8B-B14F-4D97-AF65-F5344CB8AC3E}">
        <p14:creationId xmlns:p14="http://schemas.microsoft.com/office/powerpoint/2010/main" val="1446621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27</a:t>
            </a:fld>
            <a:endParaRPr lang="en-US"/>
          </a:p>
        </p:txBody>
      </p:sp>
    </p:spTree>
    <p:extLst>
      <p:ext uri="{BB962C8B-B14F-4D97-AF65-F5344CB8AC3E}">
        <p14:creationId xmlns:p14="http://schemas.microsoft.com/office/powerpoint/2010/main" val="2006616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28</a:t>
            </a:fld>
            <a:endParaRPr lang="en-US"/>
          </a:p>
        </p:txBody>
      </p:sp>
    </p:spTree>
    <p:extLst>
      <p:ext uri="{BB962C8B-B14F-4D97-AF65-F5344CB8AC3E}">
        <p14:creationId xmlns:p14="http://schemas.microsoft.com/office/powerpoint/2010/main" val="12132055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29</a:t>
            </a:fld>
            <a:endParaRPr lang="en-US"/>
          </a:p>
        </p:txBody>
      </p:sp>
    </p:spTree>
    <p:extLst>
      <p:ext uri="{BB962C8B-B14F-4D97-AF65-F5344CB8AC3E}">
        <p14:creationId xmlns:p14="http://schemas.microsoft.com/office/powerpoint/2010/main" val="1217915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a:t>
            </a:fld>
            <a:endParaRPr lang="en-US"/>
          </a:p>
        </p:txBody>
      </p:sp>
    </p:spTree>
    <p:extLst>
      <p:ext uri="{BB962C8B-B14F-4D97-AF65-F5344CB8AC3E}">
        <p14:creationId xmlns:p14="http://schemas.microsoft.com/office/powerpoint/2010/main" val="5602973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30</a:t>
            </a:fld>
            <a:endParaRPr lang="en-US"/>
          </a:p>
        </p:txBody>
      </p:sp>
    </p:spTree>
    <p:extLst>
      <p:ext uri="{BB962C8B-B14F-4D97-AF65-F5344CB8AC3E}">
        <p14:creationId xmlns:p14="http://schemas.microsoft.com/office/powerpoint/2010/main" val="813403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31</a:t>
            </a:fld>
            <a:endParaRPr lang="en-US"/>
          </a:p>
        </p:txBody>
      </p:sp>
    </p:spTree>
    <p:extLst>
      <p:ext uri="{BB962C8B-B14F-4D97-AF65-F5344CB8AC3E}">
        <p14:creationId xmlns:p14="http://schemas.microsoft.com/office/powerpoint/2010/main" val="8484080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32</a:t>
            </a:fld>
            <a:endParaRPr lang="en-US"/>
          </a:p>
        </p:txBody>
      </p:sp>
    </p:spTree>
    <p:extLst>
      <p:ext uri="{BB962C8B-B14F-4D97-AF65-F5344CB8AC3E}">
        <p14:creationId xmlns:p14="http://schemas.microsoft.com/office/powerpoint/2010/main" val="13189220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33</a:t>
            </a:fld>
            <a:endParaRPr lang="en-US"/>
          </a:p>
        </p:txBody>
      </p:sp>
    </p:spTree>
    <p:extLst>
      <p:ext uri="{BB962C8B-B14F-4D97-AF65-F5344CB8AC3E}">
        <p14:creationId xmlns:p14="http://schemas.microsoft.com/office/powerpoint/2010/main" val="1093750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34</a:t>
            </a:fld>
            <a:endParaRPr lang="en-US"/>
          </a:p>
        </p:txBody>
      </p:sp>
    </p:spTree>
    <p:extLst>
      <p:ext uri="{BB962C8B-B14F-4D97-AF65-F5344CB8AC3E}">
        <p14:creationId xmlns:p14="http://schemas.microsoft.com/office/powerpoint/2010/main" val="24997746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35</a:t>
            </a:fld>
            <a:endParaRPr lang="en-US"/>
          </a:p>
        </p:txBody>
      </p:sp>
    </p:spTree>
    <p:extLst>
      <p:ext uri="{BB962C8B-B14F-4D97-AF65-F5344CB8AC3E}">
        <p14:creationId xmlns:p14="http://schemas.microsoft.com/office/powerpoint/2010/main" val="29924284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36</a:t>
            </a:fld>
            <a:endParaRPr lang="en-US"/>
          </a:p>
        </p:txBody>
      </p:sp>
    </p:spTree>
    <p:extLst>
      <p:ext uri="{BB962C8B-B14F-4D97-AF65-F5344CB8AC3E}">
        <p14:creationId xmlns:p14="http://schemas.microsoft.com/office/powerpoint/2010/main" val="16371330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37</a:t>
            </a:fld>
            <a:endParaRPr lang="en-US"/>
          </a:p>
        </p:txBody>
      </p:sp>
    </p:spTree>
    <p:extLst>
      <p:ext uri="{BB962C8B-B14F-4D97-AF65-F5344CB8AC3E}">
        <p14:creationId xmlns:p14="http://schemas.microsoft.com/office/powerpoint/2010/main" val="9415355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38</a:t>
            </a:fld>
            <a:endParaRPr lang="en-US"/>
          </a:p>
        </p:txBody>
      </p:sp>
    </p:spTree>
    <p:extLst>
      <p:ext uri="{BB962C8B-B14F-4D97-AF65-F5344CB8AC3E}">
        <p14:creationId xmlns:p14="http://schemas.microsoft.com/office/powerpoint/2010/main" val="12612905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39</a:t>
            </a:fld>
            <a:endParaRPr lang="en-US"/>
          </a:p>
        </p:txBody>
      </p:sp>
    </p:spTree>
    <p:extLst>
      <p:ext uri="{BB962C8B-B14F-4D97-AF65-F5344CB8AC3E}">
        <p14:creationId xmlns:p14="http://schemas.microsoft.com/office/powerpoint/2010/main" val="3895660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4</a:t>
            </a:fld>
            <a:endParaRPr lang="en-US"/>
          </a:p>
        </p:txBody>
      </p:sp>
    </p:spTree>
    <p:extLst>
      <p:ext uri="{BB962C8B-B14F-4D97-AF65-F5344CB8AC3E}">
        <p14:creationId xmlns:p14="http://schemas.microsoft.com/office/powerpoint/2010/main" val="4144559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40</a:t>
            </a:fld>
            <a:endParaRPr lang="en-US"/>
          </a:p>
        </p:txBody>
      </p:sp>
    </p:spTree>
    <p:extLst>
      <p:ext uri="{BB962C8B-B14F-4D97-AF65-F5344CB8AC3E}">
        <p14:creationId xmlns:p14="http://schemas.microsoft.com/office/powerpoint/2010/main" val="3365695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5</a:t>
            </a:fld>
            <a:endParaRPr lang="en-US"/>
          </a:p>
        </p:txBody>
      </p:sp>
    </p:spTree>
    <p:extLst>
      <p:ext uri="{BB962C8B-B14F-4D97-AF65-F5344CB8AC3E}">
        <p14:creationId xmlns:p14="http://schemas.microsoft.com/office/powerpoint/2010/main" val="2979225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6</a:t>
            </a:fld>
            <a:endParaRPr lang="en-US"/>
          </a:p>
        </p:txBody>
      </p:sp>
    </p:spTree>
    <p:extLst>
      <p:ext uri="{BB962C8B-B14F-4D97-AF65-F5344CB8AC3E}">
        <p14:creationId xmlns:p14="http://schemas.microsoft.com/office/powerpoint/2010/main" val="2008307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7</a:t>
            </a:fld>
            <a:endParaRPr lang="en-US"/>
          </a:p>
        </p:txBody>
      </p:sp>
    </p:spTree>
    <p:extLst>
      <p:ext uri="{BB962C8B-B14F-4D97-AF65-F5344CB8AC3E}">
        <p14:creationId xmlns:p14="http://schemas.microsoft.com/office/powerpoint/2010/main" val="490785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8</a:t>
            </a:fld>
            <a:endParaRPr lang="en-US"/>
          </a:p>
        </p:txBody>
      </p:sp>
    </p:spTree>
    <p:extLst>
      <p:ext uri="{BB962C8B-B14F-4D97-AF65-F5344CB8AC3E}">
        <p14:creationId xmlns:p14="http://schemas.microsoft.com/office/powerpoint/2010/main" val="392734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DDA94-F453-4B33-9515-4752F91A8FB1}" type="slidenum">
              <a:rPr lang="en-US"/>
              <a:t>9</a:t>
            </a:fld>
            <a:endParaRPr lang="en-US"/>
          </a:p>
        </p:txBody>
      </p:sp>
    </p:spTree>
    <p:extLst>
      <p:ext uri="{BB962C8B-B14F-4D97-AF65-F5344CB8AC3E}">
        <p14:creationId xmlns:p14="http://schemas.microsoft.com/office/powerpoint/2010/main" val="300886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03367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653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239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3632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539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0876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83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951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70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3889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860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4/7/2011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65253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biblia.com/bible/nasb95/Lev.%2018.22" TargetMode="External"/><Relationship Id="rId2" Type="http://schemas.openxmlformats.org/officeDocument/2006/relationships/notesSlide" Target="../notesSlides/notesSlide34.xml"/><Relationship Id="rId1" Type="http://schemas.openxmlformats.org/officeDocument/2006/relationships/slideLayout" Target="../slideLayouts/slideLayout5.xml"/><Relationship Id="rId4" Type="http://schemas.openxmlformats.org/officeDocument/2006/relationships/hyperlink" Target="http://biblia.com/bible/nasb95/Lev.%2020.13"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dictionary.reference.com/browse/th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a:solidFill>
                  <a:srgbClr val="DC9E1F"/>
                </a:solidFill>
                <a:latin typeface="Arial Narrow"/>
              </a:rPr>
              <a:t>Linh Ho</a:t>
            </a:r>
          </a:p>
          <a:p>
            <a:pPr algn="r"/>
            <a:r>
              <a:rPr lang="en-US">
                <a:solidFill>
                  <a:srgbClr val="DC9E1F"/>
                </a:solidFill>
                <a:latin typeface="Arial Narrow"/>
              </a:rPr>
              <a:t>Josue Valentin</a:t>
            </a:r>
          </a:p>
          <a:p>
            <a:pPr algn="r"/>
            <a:r>
              <a:rPr lang="en-US">
                <a:solidFill>
                  <a:srgbClr val="DC9E1F"/>
                </a:solidFill>
                <a:latin typeface="Arial Narrow"/>
              </a:rPr>
              <a:t>Theory of Knowledge</a:t>
            </a:r>
          </a:p>
          <a:p>
            <a:pPr algn="r"/>
            <a:r>
              <a:rPr lang="en-US">
                <a:solidFill>
                  <a:srgbClr val="DC9E1F"/>
                </a:solidFill>
                <a:latin typeface="Arial Narrow"/>
              </a:rPr>
              <a:t>Mr. Coey</a:t>
            </a:r>
          </a:p>
        </p:txBody>
      </p:sp>
      <p:sp>
        <p:nvSpPr>
          <p:cNvPr id="2" name="Title 1"/>
          <p:cNvSpPr>
            <a:spLocks noGrp="1"/>
          </p:cNvSpPr>
          <p:nvPr>
            <p:ph type="ctrTitle"/>
          </p:nvPr>
        </p:nvSpPr>
        <p:spPr/>
        <p:txBody>
          <a:bodyPr/>
          <a:lstStyle/>
          <a:p>
            <a:r>
              <a:rPr lang="en-US"/>
              <a:t>To choose or not to choose, that's the question.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a:t>Justify it!</a:t>
            </a:r>
          </a:p>
        </p:txBody>
      </p:sp>
    </p:spTree>
    <p:extLst>
      <p:ext uri="{BB962C8B-B14F-4D97-AF65-F5344CB8AC3E}">
        <p14:creationId xmlns:p14="http://schemas.microsoft.com/office/powerpoint/2010/main" val="2851534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a:t>"I feel that whatever they are that's them. I am not judging."- Moral relativism.</a:t>
            </a:r>
          </a:p>
          <a:p>
            <a:r>
              <a:rPr lang="en-US"/>
              <a:t>Religious ethics.</a:t>
            </a:r>
          </a:p>
          <a:p>
            <a:r>
              <a:rPr lang="en-US"/>
              <a:t>Emotion</a:t>
            </a:r>
          </a:p>
        </p:txBody>
      </p:sp>
      <p:sp>
        <p:nvSpPr>
          <p:cNvPr id="4" name="Title 3"/>
          <p:cNvSpPr>
            <a:spLocks noGrp="1"/>
          </p:cNvSpPr>
          <p:nvPr>
            <p:ph type="title"/>
          </p:nvPr>
        </p:nvSpPr>
        <p:spPr/>
        <p:txBody>
          <a:bodyPr/>
          <a:lstStyle/>
          <a:p>
            <a:r>
              <a:rPr lang="en-US"/>
              <a:t>Justification of moral beliefs from different perspectives</a:t>
            </a:r>
          </a:p>
        </p:txBody>
      </p:sp>
      <p:sp>
        <p:nvSpPr>
          <p:cNvPr id="5" name="Text Placeholder 4"/>
          <p:cNvSpPr>
            <a:spLocks noGrp="1"/>
          </p:cNvSpPr>
          <p:nvPr>
            <p:ph type="body" idx="1"/>
          </p:nvPr>
        </p:nvSpPr>
        <p:spPr/>
        <p:txBody>
          <a:bodyPr/>
          <a:lstStyle/>
          <a:p>
            <a:r>
              <a:rPr lang="en-US"/>
              <a:t>Religous Perspective</a:t>
            </a:r>
          </a:p>
        </p:txBody>
      </p:sp>
    </p:spTree>
    <p:extLst>
      <p:ext uri="{BB962C8B-B14F-4D97-AF65-F5344CB8AC3E}">
        <p14:creationId xmlns:p14="http://schemas.microsoft.com/office/powerpoint/2010/main" val="109228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Values determine by the society we grow up.</a:t>
            </a:r>
          </a:p>
          <a:p>
            <a:pPr marL="285750" indent="-285750">
              <a:buFont typeface="Arial" pitchFamily="34" charset="0"/>
              <a:buChar char="•"/>
            </a:pPr>
            <a:r>
              <a:rPr lang="en-US">
                <a:solidFill>
                  <a:srgbClr val="DC9E1F"/>
                </a:solidFill>
                <a:latin typeface="Arial Narrow"/>
              </a:rPr>
              <a:t>Customs or conventions that vary from culture.</a:t>
            </a:r>
          </a:p>
          <a:p>
            <a:pPr marL="285750" indent="-285750">
              <a:buFont typeface="Arial" pitchFamily="34" charset="0"/>
              <a:buChar char="•"/>
            </a:pPr>
            <a:r>
              <a:rPr lang="en-US">
                <a:solidFill>
                  <a:srgbClr val="DC9E1F"/>
                </a:solidFill>
                <a:latin typeface="Arial Narrow"/>
              </a:rPr>
              <a:t>"Some people drive on the left others on the right"</a:t>
            </a:r>
          </a:p>
        </p:txBody>
      </p:sp>
      <p:sp>
        <p:nvSpPr>
          <p:cNvPr id="3" name="Title 2"/>
          <p:cNvSpPr>
            <a:spLocks noGrp="1"/>
          </p:cNvSpPr>
          <p:nvPr>
            <p:ph type="ctrTitle"/>
          </p:nvPr>
        </p:nvSpPr>
        <p:spPr/>
        <p:txBody>
          <a:bodyPr/>
          <a:lstStyle/>
          <a:p>
            <a:r>
              <a:rPr lang="en-US"/>
              <a:t>Moral Relativism </a:t>
            </a:r>
          </a:p>
        </p:txBody>
      </p:sp>
    </p:spTree>
    <p:extLst>
      <p:ext uri="{BB962C8B-B14F-4D97-AF65-F5344CB8AC3E}">
        <p14:creationId xmlns:p14="http://schemas.microsoft.com/office/powerpoint/2010/main" val="3439463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lgn="ctr">
              <a:buNone/>
            </a:pPr>
            <a:r>
              <a:rPr lang="en-US">
                <a:solidFill>
                  <a:srgbClr val="FFFFFF"/>
                </a:solidFill>
                <a:latin typeface="Arial Narrow"/>
              </a:rPr>
              <a:t>Strengths</a:t>
            </a:r>
          </a:p>
          <a:p>
            <a:pPr algn="ctr"/>
            <a:r>
              <a:rPr lang="en-US">
                <a:solidFill>
                  <a:srgbClr val="FFFFFF"/>
                </a:solidFill>
                <a:latin typeface="Arial Narrow"/>
              </a:rPr>
              <a:t>Diversity Argument- Diversity= no objective morals.</a:t>
            </a:r>
          </a:p>
          <a:p>
            <a:pPr algn="ctr"/>
            <a:r>
              <a:rPr lang="en-US">
                <a:solidFill>
                  <a:srgbClr val="FFFFFF"/>
                </a:solidFill>
                <a:latin typeface="Arial Narrow"/>
              </a:rPr>
              <a:t>Lack of Foundations-  "ungrounded," " no moral reality" in which to test our values.</a:t>
            </a:r>
          </a:p>
        </p:txBody>
      </p:sp>
      <p:sp>
        <p:nvSpPr>
          <p:cNvPr id="3" name="Content Placeholder 2"/>
          <p:cNvSpPr>
            <a:spLocks noGrp="1"/>
          </p:cNvSpPr>
          <p:nvPr>
            <p:ph sz="quarter" idx="14"/>
          </p:nvPr>
        </p:nvSpPr>
        <p:spPr/>
        <p:txBody>
          <a:bodyPr/>
          <a:lstStyle/>
          <a:p>
            <a:pPr marL="0" indent="0" algn="ctr">
              <a:buNone/>
            </a:pPr>
            <a:r>
              <a:rPr lang="en-US">
                <a:solidFill>
                  <a:srgbClr val="FFFFFF"/>
                </a:solidFill>
                <a:latin typeface="Arial Narrow"/>
              </a:rPr>
              <a:t>Weaknesses</a:t>
            </a:r>
          </a:p>
          <a:p>
            <a:r>
              <a:rPr lang="en-US">
                <a:solidFill>
                  <a:srgbClr val="FFFFFF"/>
                </a:solidFill>
                <a:latin typeface="Arial Narrow"/>
              </a:rPr>
              <a:t>There are core values.- limit violence, promote honesty and protect property.</a:t>
            </a:r>
          </a:p>
          <a:p>
            <a:r>
              <a:rPr lang="en-US">
                <a:solidFill>
                  <a:srgbClr val="FFFFFF"/>
                </a:solidFill>
                <a:latin typeface="Arial Narrow"/>
              </a:rPr>
              <a:t>We can justify our values. ei. inflicting needles pain in other is intuitively obvious. </a:t>
            </a:r>
          </a:p>
          <a:p>
            <a:pPr algn="ctr"/>
            <a:r>
              <a:rPr lang="en-US">
                <a:solidFill>
                  <a:srgbClr val="FFFFFF"/>
                </a:solidFill>
                <a:latin typeface="Arial Narrow"/>
              </a:rPr>
              <a:t>May lead to Nahilism.</a:t>
            </a:r>
          </a:p>
          <a:p>
            <a:pPr marL="0" indent="0">
              <a:buNone/>
            </a:pPr>
            <a:endParaRPr lang="en-US">
              <a:solidFill>
                <a:srgbClr val="FFFFFF"/>
              </a:solidFill>
              <a:latin typeface="Arial Narrow"/>
            </a:endParaRPr>
          </a:p>
          <a:p>
            <a:pPr marL="0" indent="0">
              <a:buNone/>
            </a:pPr>
            <a:endParaRPr lang="en-US">
              <a:solidFill>
                <a:srgbClr val="FFFFFF"/>
              </a:solidFill>
              <a:latin typeface="Arial Narrow"/>
            </a:endParaRPr>
          </a:p>
          <a:p>
            <a:pPr marL="0" indent="0" algn="ctr">
              <a:buNone/>
            </a:pPr>
            <a:endParaRPr lang="en-US">
              <a:solidFill>
                <a:srgbClr val="FFFFFF"/>
              </a:solidFill>
              <a:latin typeface="Arial Narrow"/>
            </a:endParaRPr>
          </a:p>
        </p:txBody>
      </p:sp>
      <p:sp>
        <p:nvSpPr>
          <p:cNvPr id="4" name="Title 3"/>
          <p:cNvSpPr>
            <a:spLocks noGrp="1"/>
          </p:cNvSpPr>
          <p:nvPr>
            <p:ph type="title"/>
          </p:nvPr>
        </p:nvSpPr>
        <p:spPr/>
        <p:txBody>
          <a:bodyPr/>
          <a:lstStyle/>
          <a:p>
            <a:r>
              <a:rPr lang="en-US"/>
              <a:t>Moral Relativism </a:t>
            </a:r>
          </a:p>
        </p:txBody>
      </p:sp>
    </p:spTree>
    <p:extLst>
      <p:ext uri="{BB962C8B-B14F-4D97-AF65-F5344CB8AC3E}">
        <p14:creationId xmlns:p14="http://schemas.microsoft.com/office/powerpoint/2010/main" val="4150446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Simplest approach to ethics would be to find a authoritative rule book which told us what morals to value.  Some people thinks that these books found in religion.</a:t>
            </a:r>
          </a:p>
        </p:txBody>
      </p:sp>
      <p:sp>
        <p:nvSpPr>
          <p:cNvPr id="3" name="Title 2"/>
          <p:cNvSpPr>
            <a:spLocks noGrp="1"/>
          </p:cNvSpPr>
          <p:nvPr>
            <p:ph type="ctrTitle"/>
          </p:nvPr>
        </p:nvSpPr>
        <p:spPr/>
        <p:txBody>
          <a:bodyPr/>
          <a:lstStyle/>
          <a:p>
            <a:r>
              <a:rPr lang="en-US"/>
              <a:t>RELIGIOUS ETHICS</a:t>
            </a:r>
          </a:p>
        </p:txBody>
      </p:sp>
    </p:spTree>
    <p:extLst>
      <p:ext uri="{BB962C8B-B14F-4D97-AF65-F5344CB8AC3E}">
        <p14:creationId xmlns:p14="http://schemas.microsoft.com/office/powerpoint/2010/main" val="577274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lgn="ctr">
              <a:buNone/>
            </a:pPr>
            <a:r>
              <a:rPr lang="en-US">
                <a:solidFill>
                  <a:srgbClr val="FFFFFF"/>
                </a:solidFill>
                <a:latin typeface="Arial Narrow"/>
              </a:rPr>
              <a:t>Strengths</a:t>
            </a:r>
          </a:p>
          <a:p>
            <a:pPr algn="ctr"/>
            <a:r>
              <a:rPr lang="en-US">
                <a:solidFill>
                  <a:srgbClr val="FFFFFF"/>
                </a:solidFill>
                <a:latin typeface="Arial Narrow"/>
              </a:rPr>
              <a:t>World's greatest religions are important sources of moral insight.</a:t>
            </a:r>
          </a:p>
          <a:p>
            <a:pPr algn="ctr"/>
            <a:r>
              <a:rPr lang="en-US">
                <a:solidFill>
                  <a:srgbClr val="FFFFFF"/>
                </a:solidFill>
                <a:latin typeface="Arial Narrow"/>
              </a:rPr>
              <a:t>Based on some empirical evidence.</a:t>
            </a:r>
          </a:p>
        </p:txBody>
      </p:sp>
      <p:sp>
        <p:nvSpPr>
          <p:cNvPr id="3" name="Content Placeholder 2"/>
          <p:cNvSpPr>
            <a:spLocks noGrp="1"/>
          </p:cNvSpPr>
          <p:nvPr>
            <p:ph sz="quarter" idx="14"/>
          </p:nvPr>
        </p:nvSpPr>
        <p:spPr/>
        <p:txBody>
          <a:bodyPr/>
          <a:lstStyle/>
          <a:p>
            <a:pPr marL="0" indent="0" algn="ctr">
              <a:buNone/>
            </a:pPr>
            <a:r>
              <a:rPr lang="en-US">
                <a:solidFill>
                  <a:srgbClr val="FFFFFF"/>
                </a:solidFill>
                <a:latin typeface="Arial Narrow"/>
              </a:rPr>
              <a:t>Weaknesses</a:t>
            </a:r>
          </a:p>
          <a:p>
            <a:pPr algn="ctr"/>
            <a:r>
              <a:rPr lang="en-US">
                <a:solidFill>
                  <a:srgbClr val="FFFFFF"/>
                </a:solidFill>
                <a:latin typeface="Arial Narrow"/>
              </a:rPr>
              <a:t>Have the responsibility to decide which sacred texts to follow. (Christianity vs.Buddhist )</a:t>
            </a:r>
          </a:p>
          <a:p>
            <a:pPr algn="ctr"/>
            <a:r>
              <a:rPr lang="en-US">
                <a:solidFill>
                  <a:srgbClr val="FFFFFF"/>
                </a:solidFill>
                <a:latin typeface="Arial Narrow"/>
              </a:rPr>
              <a:t>Plato's Question-  Values are independent of God.</a:t>
            </a:r>
          </a:p>
        </p:txBody>
      </p:sp>
      <p:sp>
        <p:nvSpPr>
          <p:cNvPr id="4" name="Title 3"/>
          <p:cNvSpPr>
            <a:spLocks noGrp="1"/>
          </p:cNvSpPr>
          <p:nvPr>
            <p:ph type="title"/>
          </p:nvPr>
        </p:nvSpPr>
        <p:spPr/>
        <p:txBody>
          <a:bodyPr/>
          <a:lstStyle/>
          <a:p>
            <a:r>
              <a:rPr lang="en-US"/>
              <a:t>Religious ethics</a:t>
            </a:r>
          </a:p>
        </p:txBody>
      </p:sp>
    </p:spTree>
    <p:extLst>
      <p:ext uri="{BB962C8B-B14F-4D97-AF65-F5344CB8AC3E}">
        <p14:creationId xmlns:p14="http://schemas.microsoft.com/office/powerpoint/2010/main" val="2764762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Are connected to our beliefs.</a:t>
            </a:r>
          </a:p>
          <a:p>
            <a:pPr marL="285750" indent="-285750">
              <a:buFont typeface="Arial" pitchFamily="34" charset="0"/>
              <a:buChar char="•"/>
            </a:pPr>
            <a:r>
              <a:rPr lang="en-US">
                <a:solidFill>
                  <a:srgbClr val="DC9E1F"/>
                </a:solidFill>
                <a:latin typeface="Arial Narrow"/>
              </a:rPr>
              <a:t>We focus in </a:t>
            </a:r>
            <a:r>
              <a:rPr lang="en-US" b="1" u="sng">
                <a:solidFill>
                  <a:srgbClr val="DC9E1F"/>
                </a:solidFill>
                <a:latin typeface="Arial Narrow"/>
              </a:rPr>
              <a:t>intuition</a:t>
            </a:r>
          </a:p>
          <a:p>
            <a:pPr marL="285750" indent="-285750">
              <a:buFont typeface="Arial" pitchFamily="34" charset="0"/>
              <a:buChar char="•"/>
            </a:pPr>
            <a:r>
              <a:rPr lang="en-US">
                <a:solidFill>
                  <a:srgbClr val="DC9E1F"/>
                </a:solidFill>
                <a:latin typeface="Arial Narrow"/>
              </a:rPr>
              <a:t>"AHa" moment of insight.</a:t>
            </a:r>
          </a:p>
          <a:p>
            <a:pPr marL="285750" indent="-285750">
              <a:buFont typeface="Arial" pitchFamily="34" charset="0"/>
              <a:buChar char="•"/>
            </a:pPr>
            <a:r>
              <a:rPr lang="en-US">
                <a:solidFill>
                  <a:srgbClr val="DC9E1F"/>
                </a:solidFill>
                <a:latin typeface="Arial Narrow"/>
              </a:rPr>
              <a:t>"Our sixth." sense that hunches us.</a:t>
            </a:r>
          </a:p>
        </p:txBody>
      </p:sp>
      <p:sp>
        <p:nvSpPr>
          <p:cNvPr id="3" name="Title 2"/>
          <p:cNvSpPr>
            <a:spLocks noGrp="1"/>
          </p:cNvSpPr>
          <p:nvPr>
            <p:ph type="ctrTitle"/>
          </p:nvPr>
        </p:nvSpPr>
        <p:spPr/>
        <p:txBody>
          <a:bodyPr/>
          <a:lstStyle/>
          <a:p>
            <a:r>
              <a:rPr lang="en-US"/>
              <a:t>Emotion</a:t>
            </a:r>
          </a:p>
        </p:txBody>
      </p:sp>
    </p:spTree>
    <p:extLst>
      <p:ext uri="{BB962C8B-B14F-4D97-AF65-F5344CB8AC3E}">
        <p14:creationId xmlns:p14="http://schemas.microsoft.com/office/powerpoint/2010/main" val="97846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ntuition.jpg"/>
          <p:cNvPicPr>
            <a:picLocks noGrp="1" noChangeAspect="1"/>
          </p:cNvPicPr>
          <p:nvPr>
            <p:ph sz="quarter" idx="13"/>
          </p:nvPr>
        </p:nvPicPr>
        <p:blipFill>
          <a:blip r:embed="rId3"/>
          <a:stretch>
            <a:fillRect/>
          </a:stretch>
        </p:blipFill>
        <p:spPr>
          <a:xfrm>
            <a:off x="5357812" y="2347912"/>
            <a:ext cx="1857375" cy="2466975"/>
          </a:xfrm>
          <a:prstGeom prst="rect">
            <a:avLst/>
          </a:prstGeom>
          <a:ln w="228600" cap="sq" cmpd="thickThin">
            <a:solidFill>
              <a:srgbClr val="000000"/>
            </a:solidFill>
            <a:prstDash val="solid"/>
            <a:miter lim="800000"/>
          </a:ln>
          <a:effectLst>
            <a:innerShdw blurRad="76200">
              <a:srgbClr val="000000"/>
            </a:innerShdw>
          </a:effectLst>
        </p:spPr>
      </p:pic>
      <p:sp>
        <p:nvSpPr>
          <p:cNvPr id="3" name="Title 2"/>
          <p:cNvSpPr>
            <a:spLocks noGrp="1"/>
          </p:cNvSpPr>
          <p:nvPr>
            <p:ph type="title"/>
          </p:nvPr>
        </p:nvSpPr>
        <p:spPr/>
        <p:txBody>
          <a:bodyPr/>
          <a:lstStyle/>
          <a:p>
            <a:r>
              <a:rPr lang="en-US"/>
              <a:t>Intuition ( continued...)</a:t>
            </a:r>
          </a:p>
        </p:txBody>
      </p:sp>
      <p:sp>
        <p:nvSpPr>
          <p:cNvPr id="4" name="Text Placeholder 3"/>
          <p:cNvSpPr>
            <a:spLocks noGrp="1"/>
          </p:cNvSpPr>
          <p:nvPr>
            <p:ph type="body" sz="half" idx="2"/>
          </p:nvPr>
        </p:nvSpPr>
        <p:spPr/>
        <p:txBody>
          <a:bodyPr/>
          <a:lstStyle/>
          <a:p>
            <a:pPr marL="285750" indent="-285750">
              <a:buFont typeface="Arial" pitchFamily="34" charset="0"/>
              <a:buChar char="•"/>
            </a:pPr>
            <a:r>
              <a:rPr lang="en-US" sz="1600" u="sng"/>
              <a:t>Three types:</a:t>
            </a:r>
          </a:p>
          <a:p>
            <a:pPr marL="742950" lvl="1" indent="-285750">
              <a:buFont typeface="Arial" pitchFamily="34" charset="0"/>
              <a:buChar char="•"/>
            </a:pPr>
            <a:r>
              <a:rPr lang="en-US" sz="1400" i="1"/>
              <a:t>Core intuition: fundamental intuition about life, the universe and everything.</a:t>
            </a:r>
          </a:p>
          <a:p>
            <a:pPr marL="742950" lvl="1" indent="-285750">
              <a:buFont typeface="Arial" pitchFamily="34" charset="0"/>
              <a:buChar char="•"/>
            </a:pPr>
            <a:r>
              <a:rPr lang="en-US" sz="1400" i="1"/>
              <a:t>Subject-Specific intuitions: </a:t>
            </a:r>
            <a:r>
              <a:rPr lang="en-US" sz="1400"/>
              <a:t>Intuitions we have in areas of knowledge.</a:t>
            </a:r>
          </a:p>
          <a:p>
            <a:pPr marL="742950" lvl="1" indent="-285750">
              <a:buFont typeface="Arial" pitchFamily="34" charset="0"/>
              <a:buChar char="•"/>
            </a:pPr>
            <a:r>
              <a:rPr lang="en-US" sz="1400" i="1"/>
              <a:t>Social Intuitions:  About other people, (can people be trusted?)</a:t>
            </a:r>
          </a:p>
          <a:p>
            <a:endParaRPr lang="en-US"/>
          </a:p>
        </p:txBody>
      </p:sp>
    </p:spTree>
    <p:extLst>
      <p:ext uri="{BB962C8B-B14F-4D97-AF65-F5344CB8AC3E}">
        <p14:creationId xmlns:p14="http://schemas.microsoft.com/office/powerpoint/2010/main" val="2930799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"Used this intuition to justify knowledge claims in various areas of knowledge."</a:t>
            </a:r>
          </a:p>
        </p:txBody>
      </p:sp>
      <p:sp>
        <p:nvSpPr>
          <p:cNvPr id="3" name="Title 2"/>
          <p:cNvSpPr>
            <a:spLocks noGrp="1"/>
          </p:cNvSpPr>
          <p:nvPr>
            <p:ph type="ctrTitle"/>
          </p:nvPr>
        </p:nvSpPr>
        <p:spPr/>
        <p:txBody>
          <a:bodyPr/>
          <a:lstStyle/>
          <a:p>
            <a:pPr algn="l"/>
            <a:r>
              <a:rPr lang="en-US"/>
              <a:t>Subject- Based Intuition</a:t>
            </a:r>
          </a:p>
        </p:txBody>
      </p:sp>
    </p:spTree>
    <p:extLst>
      <p:ext uri="{BB962C8B-B14F-4D97-AF65-F5344CB8AC3E}">
        <p14:creationId xmlns:p14="http://schemas.microsoft.com/office/powerpoint/2010/main" val="3809578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lgn="ctr">
              <a:buNone/>
            </a:pPr>
            <a:r>
              <a:rPr lang="en-US">
                <a:solidFill>
                  <a:srgbClr val="FFFFFF"/>
                </a:solidFill>
                <a:latin typeface="Arial Narrow"/>
              </a:rPr>
              <a:t>Strengths </a:t>
            </a:r>
          </a:p>
          <a:p>
            <a:pPr algn="ctr"/>
            <a:r>
              <a:rPr lang="en-US">
                <a:solidFill>
                  <a:srgbClr val="FFFFFF"/>
                </a:solidFill>
                <a:latin typeface="Arial Narrow"/>
              </a:rPr>
              <a:t>Used to justify knowledge claims.</a:t>
            </a:r>
          </a:p>
          <a:p>
            <a:pPr algn="ctr"/>
            <a:r>
              <a:rPr lang="en-US">
                <a:solidFill>
                  <a:srgbClr val="FFFFFF"/>
                </a:solidFill>
                <a:latin typeface="Arial Narrow"/>
              </a:rPr>
              <a:t>Can be tested with other sources of knowledge=  more certain intuition. </a:t>
            </a:r>
          </a:p>
        </p:txBody>
      </p:sp>
      <p:sp>
        <p:nvSpPr>
          <p:cNvPr id="3" name="Content Placeholder 2"/>
          <p:cNvSpPr>
            <a:spLocks noGrp="1"/>
          </p:cNvSpPr>
          <p:nvPr>
            <p:ph sz="quarter" idx="14"/>
          </p:nvPr>
        </p:nvSpPr>
        <p:spPr/>
        <p:txBody>
          <a:bodyPr/>
          <a:lstStyle/>
          <a:p>
            <a:pPr algn="ctr"/>
            <a:r>
              <a:rPr lang="en-US">
                <a:solidFill>
                  <a:srgbClr val="FFFFFF"/>
                </a:solidFill>
                <a:latin typeface="Arial Narrow"/>
              </a:rPr>
              <a:t>Weaknesses </a:t>
            </a:r>
            <a:br>
              <a:rPr lang="en-US">
                <a:solidFill>
                  <a:srgbClr val="FFFFFF"/>
                </a:solidFill>
                <a:latin typeface="Arial Narrow"/>
              </a:rPr>
            </a:br>
            <a:r>
              <a:rPr lang="en-US">
                <a:solidFill>
                  <a:srgbClr val="FFFFFF"/>
                </a:solidFill>
                <a:latin typeface="Arial Narrow"/>
              </a:rPr>
              <a:t>Our intuitions change.</a:t>
            </a:r>
          </a:p>
          <a:p>
            <a:pPr algn="ctr"/>
            <a:r>
              <a:rPr lang="en-US">
                <a:solidFill>
                  <a:srgbClr val="FFFFFF"/>
                </a:solidFill>
                <a:latin typeface="Arial Narrow"/>
              </a:rPr>
              <a:t>Uneducated Intuitions </a:t>
            </a:r>
          </a:p>
          <a:p>
            <a:pPr marL="0" indent="0" algn="ctr">
              <a:buNone/>
            </a:pPr>
            <a:endParaRPr lang="en-US">
              <a:solidFill>
                <a:srgbClr val="FFFFFF"/>
              </a:solidFill>
              <a:latin typeface="Arial Narrow"/>
            </a:endParaRPr>
          </a:p>
        </p:txBody>
      </p:sp>
      <p:sp>
        <p:nvSpPr>
          <p:cNvPr id="4" name="Title 3"/>
          <p:cNvSpPr>
            <a:spLocks noGrp="1"/>
          </p:cNvSpPr>
          <p:nvPr>
            <p:ph type="title"/>
          </p:nvPr>
        </p:nvSpPr>
        <p:spPr/>
        <p:txBody>
          <a:bodyPr/>
          <a:lstStyle/>
          <a:p>
            <a:r>
              <a:rPr lang="en-US"/>
              <a:t>SUbject- Specific intuitions</a:t>
            </a:r>
          </a:p>
        </p:txBody>
      </p:sp>
    </p:spTree>
    <p:extLst>
      <p:ext uri="{BB962C8B-B14F-4D97-AF65-F5344CB8AC3E}">
        <p14:creationId xmlns:p14="http://schemas.microsoft.com/office/powerpoint/2010/main" val="211901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About 4,300,000 people in the US consider themselves as Gay, Lesbian or Bisexual. 2 million of them as gay men and about 900,000 are Lesbian women. Homosexuality is a controversial issue both in the social aspect of our families as well as in the political aspect </a:t>
            </a:r>
            <a:br>
              <a:rPr lang="en-US"/>
            </a:br>
            <a:r>
              <a:rPr lang="en-US"/>
              <a:t>of our country.</a:t>
            </a:r>
          </a:p>
        </p:txBody>
      </p:sp>
      <p:sp>
        <p:nvSpPr>
          <p:cNvPr id="3" name="Title 2"/>
          <p:cNvSpPr>
            <a:spLocks noGrp="1"/>
          </p:cNvSpPr>
          <p:nvPr>
            <p:ph type="ctrTitle"/>
          </p:nvPr>
        </p:nvSpPr>
        <p:spPr/>
        <p:txBody>
          <a:bodyPr/>
          <a:lstStyle/>
          <a:p>
            <a:r>
              <a:rPr lang="en-US"/>
              <a:t>Introduction</a:t>
            </a:r>
          </a:p>
        </p:txBody>
      </p:sp>
    </p:spTree>
    <p:extLst>
      <p:ext uri="{BB962C8B-B14F-4D97-AF65-F5344CB8AC3E}">
        <p14:creationId xmlns:p14="http://schemas.microsoft.com/office/powerpoint/2010/main" val="2271821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glBT perspective</a:t>
            </a:r>
          </a:p>
        </p:txBody>
      </p:sp>
      <p:sp>
        <p:nvSpPr>
          <p:cNvPr id="3" name="Content Placeholder 2"/>
          <p:cNvSpPr>
            <a:spLocks noGrp="1"/>
          </p:cNvSpPr>
          <p:nvPr>
            <p:ph sz="quarter" idx="13"/>
          </p:nvPr>
        </p:nvSpPr>
        <p:spPr/>
        <p:txBody>
          <a:bodyPr/>
          <a:lstStyle/>
          <a:p>
            <a:r>
              <a:rPr lang="en-US" u="sng">
                <a:latin typeface="Arial Narrow"/>
              </a:rPr>
              <a:t>Ways they justify their beliefs.</a:t>
            </a:r>
          </a:p>
          <a:p>
            <a:pPr lvl="1"/>
            <a:r>
              <a:rPr lang="en-US">
                <a:latin typeface="Arial Narrow"/>
              </a:rPr>
              <a:t>Kant's approach to ethics</a:t>
            </a:r>
          </a:p>
          <a:p>
            <a:pPr lvl="1"/>
            <a:r>
              <a:rPr lang="en-US">
                <a:solidFill>
                  <a:srgbClr val="FFFFFF"/>
                </a:solidFill>
                <a:latin typeface="Arial Narrow"/>
              </a:rPr>
              <a:t>Emotion</a:t>
            </a:r>
            <a:endParaRPr lang="en-US">
              <a:solidFill>
                <a:srgbClr val="DC9E1F"/>
              </a:solidFill>
              <a:latin typeface="Arial Narrow"/>
            </a:endParaRPr>
          </a:p>
          <a:p>
            <a:pPr lvl="1"/>
            <a:r>
              <a:rPr lang="en-US">
                <a:solidFill>
                  <a:srgbClr val="FFFFFF"/>
                </a:solidFill>
                <a:latin typeface="Arial Narrow"/>
              </a:rPr>
              <a:t>Scientific Evidence</a:t>
            </a:r>
          </a:p>
        </p:txBody>
      </p:sp>
    </p:spTree>
    <p:extLst>
      <p:ext uri="{BB962C8B-B14F-4D97-AF65-F5344CB8AC3E}">
        <p14:creationId xmlns:p14="http://schemas.microsoft.com/office/powerpoint/2010/main" val="494661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We should have a dual conception of me, and among others. </a:t>
            </a:r>
          </a:p>
          <a:p>
            <a:pPr marL="285750" indent="-285750">
              <a:buFont typeface="Arial" pitchFamily="34" charset="0"/>
              <a:buChar char="•"/>
            </a:pPr>
            <a:r>
              <a:rPr lang="en-US">
                <a:solidFill>
                  <a:srgbClr val="DC9E1F"/>
                </a:solidFill>
                <a:latin typeface="Arial Narrow"/>
              </a:rPr>
              <a:t>Generalize it</a:t>
            </a:r>
          </a:p>
          <a:p>
            <a:pPr marL="285750" indent="-285750">
              <a:buFont typeface="Arial" pitchFamily="34" charset="0"/>
              <a:buChar char="•"/>
            </a:pPr>
            <a:r>
              <a:rPr lang="en-US">
                <a:solidFill>
                  <a:srgbClr val="DC9E1F"/>
                </a:solidFill>
                <a:latin typeface="Arial Narrow"/>
              </a:rPr>
              <a:t>Golden Rule</a:t>
            </a:r>
          </a:p>
        </p:txBody>
      </p:sp>
      <p:sp>
        <p:nvSpPr>
          <p:cNvPr id="3" name="Title 2"/>
          <p:cNvSpPr>
            <a:spLocks noGrp="1"/>
          </p:cNvSpPr>
          <p:nvPr>
            <p:ph type="ctrTitle"/>
          </p:nvPr>
        </p:nvSpPr>
        <p:spPr/>
        <p:txBody>
          <a:bodyPr/>
          <a:lstStyle/>
          <a:p>
            <a:r>
              <a:rPr lang="en-US"/>
              <a:t>Kant's approach to ethics</a:t>
            </a:r>
          </a:p>
        </p:txBody>
      </p:sp>
    </p:spTree>
    <p:extLst>
      <p:ext uri="{BB962C8B-B14F-4D97-AF65-F5344CB8AC3E}">
        <p14:creationId xmlns:p14="http://schemas.microsoft.com/office/powerpoint/2010/main" val="1796716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Value and dignity</a:t>
            </a:r>
          </a:p>
        </p:txBody>
      </p:sp>
      <p:sp>
        <p:nvSpPr>
          <p:cNvPr id="3" name="Content Placeholder 2"/>
          <p:cNvSpPr>
            <a:spLocks noGrp="1"/>
          </p:cNvSpPr>
          <p:nvPr>
            <p:ph sz="quarter" idx="13"/>
          </p:nvPr>
        </p:nvSpPr>
        <p:spPr/>
        <p:txBody>
          <a:bodyPr/>
          <a:lstStyle/>
          <a:p>
            <a:r>
              <a:rPr lang="en-US"/>
              <a:t>Dual conception = no one should be be given preferential treatment.</a:t>
            </a:r>
          </a:p>
          <a:p>
            <a:r>
              <a:rPr lang="en-US"/>
              <a:t>Also no one should be discriminated against.</a:t>
            </a:r>
          </a:p>
          <a:p>
            <a:r>
              <a:rPr lang="en-US"/>
              <a:t>Difference between objects and persons is that objects have value, but only humans can have dignity,</a:t>
            </a:r>
          </a:p>
        </p:txBody>
      </p:sp>
    </p:spTree>
    <p:extLst>
      <p:ext uri="{BB962C8B-B14F-4D97-AF65-F5344CB8AC3E}">
        <p14:creationId xmlns:p14="http://schemas.microsoft.com/office/powerpoint/2010/main" val="10863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Criticisms of kant's approach</a:t>
            </a:r>
          </a:p>
        </p:txBody>
      </p:sp>
      <p:sp>
        <p:nvSpPr>
          <p:cNvPr id="3" name="Content Placeholder 2"/>
          <p:cNvSpPr>
            <a:spLocks noGrp="1"/>
          </p:cNvSpPr>
          <p:nvPr>
            <p:ph sz="quarter" idx="13"/>
          </p:nvPr>
        </p:nvSpPr>
        <p:spPr/>
        <p:txBody>
          <a:bodyPr/>
          <a:lstStyle/>
          <a:p>
            <a:r>
              <a:rPr lang="en-US"/>
              <a:t>It's too absolutist = moral absolutism.</a:t>
            </a:r>
          </a:p>
          <a:p>
            <a:r>
              <a:rPr lang="en-US"/>
              <a:t>You should not always follow a moral principal.</a:t>
            </a:r>
          </a:p>
        </p:txBody>
      </p:sp>
    </p:spTree>
    <p:extLst>
      <p:ext uri="{BB962C8B-B14F-4D97-AF65-F5344CB8AC3E}">
        <p14:creationId xmlns:p14="http://schemas.microsoft.com/office/powerpoint/2010/main" val="3274172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Are connected to our beliefs.</a:t>
            </a:r>
          </a:p>
          <a:p>
            <a:pPr marL="285750" indent="-285750">
              <a:buFont typeface="Arial" pitchFamily="34" charset="0"/>
              <a:buChar char="•"/>
            </a:pPr>
            <a:r>
              <a:rPr lang="en-US">
                <a:solidFill>
                  <a:srgbClr val="DC9E1F"/>
                </a:solidFill>
                <a:latin typeface="Arial Narrow"/>
              </a:rPr>
              <a:t>We focus in </a:t>
            </a:r>
            <a:r>
              <a:rPr lang="en-US" b="1" u="sng">
                <a:solidFill>
                  <a:srgbClr val="DC9E1F"/>
                </a:solidFill>
                <a:latin typeface="Arial Narrow"/>
              </a:rPr>
              <a:t>intuition</a:t>
            </a:r>
          </a:p>
          <a:p>
            <a:pPr marL="285750" indent="-285750">
              <a:buFont typeface="Arial" pitchFamily="34" charset="0"/>
              <a:buChar char="•"/>
            </a:pPr>
            <a:r>
              <a:rPr lang="en-US">
                <a:solidFill>
                  <a:srgbClr val="DC9E1F"/>
                </a:solidFill>
                <a:latin typeface="Arial Narrow"/>
              </a:rPr>
              <a:t>"AHa" moment of insight.</a:t>
            </a:r>
          </a:p>
          <a:p>
            <a:pPr marL="285750" indent="-285750">
              <a:buFont typeface="Arial" pitchFamily="34" charset="0"/>
              <a:buChar char="•"/>
            </a:pPr>
            <a:r>
              <a:rPr lang="en-US">
                <a:solidFill>
                  <a:srgbClr val="DC9E1F"/>
                </a:solidFill>
                <a:latin typeface="Arial Narrow"/>
              </a:rPr>
              <a:t>"Our sixth." sense that hunches us.</a:t>
            </a:r>
          </a:p>
        </p:txBody>
      </p:sp>
      <p:sp>
        <p:nvSpPr>
          <p:cNvPr id="3" name="Title 2"/>
          <p:cNvSpPr>
            <a:spLocks noGrp="1"/>
          </p:cNvSpPr>
          <p:nvPr>
            <p:ph type="ctrTitle"/>
          </p:nvPr>
        </p:nvSpPr>
        <p:spPr/>
        <p:txBody>
          <a:bodyPr/>
          <a:lstStyle/>
          <a:p>
            <a:r>
              <a:rPr lang="en-US"/>
              <a:t>Emotion</a:t>
            </a:r>
          </a:p>
        </p:txBody>
      </p:sp>
    </p:spTree>
    <p:extLst>
      <p:ext uri="{BB962C8B-B14F-4D97-AF65-F5344CB8AC3E}">
        <p14:creationId xmlns:p14="http://schemas.microsoft.com/office/powerpoint/2010/main" val="2284771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ntuition.jpg"/>
          <p:cNvPicPr>
            <a:picLocks noGrp="1" noChangeAspect="1"/>
          </p:cNvPicPr>
          <p:nvPr>
            <p:ph sz="quarter" idx="13"/>
          </p:nvPr>
        </p:nvPicPr>
        <p:blipFill>
          <a:blip r:embed="rId3"/>
          <a:stretch>
            <a:fillRect/>
          </a:stretch>
        </p:blipFill>
        <p:spPr>
          <a:xfrm>
            <a:off x="5357812" y="2347912"/>
            <a:ext cx="1857375" cy="2466975"/>
          </a:xfrm>
          <a:prstGeom prst="rect">
            <a:avLst/>
          </a:prstGeom>
          <a:ln w="228600" cap="sq" cmpd="thickThin">
            <a:solidFill>
              <a:srgbClr val="000000"/>
            </a:solidFill>
            <a:prstDash val="solid"/>
            <a:miter lim="800000"/>
          </a:ln>
          <a:effectLst>
            <a:innerShdw blurRad="76200">
              <a:srgbClr val="000000"/>
            </a:innerShdw>
          </a:effectLst>
        </p:spPr>
      </p:pic>
      <p:sp>
        <p:nvSpPr>
          <p:cNvPr id="3" name="Title 2"/>
          <p:cNvSpPr>
            <a:spLocks noGrp="1"/>
          </p:cNvSpPr>
          <p:nvPr>
            <p:ph type="title"/>
          </p:nvPr>
        </p:nvSpPr>
        <p:spPr/>
        <p:txBody>
          <a:bodyPr/>
          <a:lstStyle/>
          <a:p>
            <a:r>
              <a:rPr lang="en-US"/>
              <a:t>Intuition ( continued...)</a:t>
            </a:r>
          </a:p>
        </p:txBody>
      </p:sp>
      <p:sp>
        <p:nvSpPr>
          <p:cNvPr id="4" name="Text Placeholder 3"/>
          <p:cNvSpPr>
            <a:spLocks noGrp="1"/>
          </p:cNvSpPr>
          <p:nvPr>
            <p:ph type="body" sz="half" idx="2"/>
          </p:nvPr>
        </p:nvSpPr>
        <p:spPr/>
        <p:txBody>
          <a:bodyPr/>
          <a:lstStyle/>
          <a:p>
            <a:pPr marL="285750" indent="-285750">
              <a:buFont typeface="Arial" pitchFamily="34" charset="0"/>
              <a:buChar char="•"/>
            </a:pPr>
            <a:r>
              <a:rPr lang="en-US" sz="1600" u="sng"/>
              <a:t>Three types:</a:t>
            </a:r>
          </a:p>
          <a:p>
            <a:pPr marL="742950" lvl="1" indent="-285750">
              <a:buFont typeface="Arial" pitchFamily="34" charset="0"/>
              <a:buChar char="•"/>
            </a:pPr>
            <a:r>
              <a:rPr lang="en-US" sz="1400" i="1"/>
              <a:t>Core intuition: fundamental intuition about life, the universe and everything.</a:t>
            </a:r>
          </a:p>
          <a:p>
            <a:pPr marL="742950" lvl="1" indent="-285750">
              <a:buFont typeface="Arial" pitchFamily="34" charset="0"/>
              <a:buChar char="•"/>
            </a:pPr>
            <a:r>
              <a:rPr lang="en-US" sz="1400" i="1"/>
              <a:t>Subject-Specific intuitions: </a:t>
            </a:r>
            <a:r>
              <a:rPr lang="en-US" sz="1400"/>
              <a:t>Intuitions we have in areas ok knowledge.</a:t>
            </a:r>
          </a:p>
          <a:p>
            <a:pPr marL="742950" lvl="1" indent="-285750">
              <a:buFont typeface="Arial" pitchFamily="34" charset="0"/>
              <a:buChar char="•"/>
            </a:pPr>
            <a:r>
              <a:rPr lang="en-US" sz="1400" i="1"/>
              <a:t>Social Intuitions:  About other people, (can people be trusted?)</a:t>
            </a:r>
          </a:p>
          <a:p>
            <a:endParaRPr lang="en-US"/>
          </a:p>
        </p:txBody>
      </p:sp>
    </p:spTree>
    <p:extLst>
      <p:ext uri="{BB962C8B-B14F-4D97-AF65-F5344CB8AC3E}">
        <p14:creationId xmlns:p14="http://schemas.microsoft.com/office/powerpoint/2010/main" val="1407932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"Used this intuition to justify knowledge claims in various areas of knowledge."</a:t>
            </a:r>
          </a:p>
          <a:p>
            <a:pPr marL="285750" indent="-285750">
              <a:buFont typeface="Arial" pitchFamily="34" charset="0"/>
              <a:buChar char="•"/>
            </a:pPr>
            <a:r>
              <a:rPr lang="en-US">
                <a:solidFill>
                  <a:srgbClr val="DC9E1F"/>
                </a:solidFill>
                <a:latin typeface="Arial Narrow"/>
              </a:rPr>
              <a:t>Innate conscience- We are born with our moral principles.</a:t>
            </a:r>
          </a:p>
        </p:txBody>
      </p:sp>
      <p:sp>
        <p:nvSpPr>
          <p:cNvPr id="3" name="Title 2"/>
          <p:cNvSpPr>
            <a:spLocks noGrp="1"/>
          </p:cNvSpPr>
          <p:nvPr>
            <p:ph type="ctrTitle"/>
          </p:nvPr>
        </p:nvSpPr>
        <p:spPr/>
        <p:txBody>
          <a:bodyPr/>
          <a:lstStyle/>
          <a:p>
            <a:pPr algn="l"/>
            <a:r>
              <a:rPr lang="en-US"/>
              <a:t>Subject- Based Intuition</a:t>
            </a:r>
          </a:p>
        </p:txBody>
      </p:sp>
    </p:spTree>
    <p:extLst>
      <p:ext uri="{BB962C8B-B14F-4D97-AF65-F5344CB8AC3E}">
        <p14:creationId xmlns:p14="http://schemas.microsoft.com/office/powerpoint/2010/main" val="575642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lgn="ctr">
              <a:buNone/>
            </a:pPr>
            <a:r>
              <a:rPr lang="en-US">
                <a:solidFill>
                  <a:srgbClr val="FFFFFF"/>
                </a:solidFill>
                <a:latin typeface="Arial Narrow"/>
              </a:rPr>
              <a:t>Strengths </a:t>
            </a:r>
          </a:p>
          <a:p>
            <a:pPr algn="ctr"/>
            <a:r>
              <a:rPr lang="en-US">
                <a:solidFill>
                  <a:srgbClr val="FFFFFF"/>
                </a:solidFill>
                <a:latin typeface="Arial Narrow"/>
              </a:rPr>
              <a:t>Used to justify knowledge claims.</a:t>
            </a:r>
          </a:p>
          <a:p>
            <a:pPr algn="ctr"/>
            <a:r>
              <a:rPr lang="en-US">
                <a:solidFill>
                  <a:srgbClr val="FFFFFF"/>
                </a:solidFill>
                <a:latin typeface="Arial Narrow"/>
              </a:rPr>
              <a:t>Can be tested with other sources of knowledge=  more certain intuition. </a:t>
            </a:r>
          </a:p>
        </p:txBody>
      </p:sp>
      <p:sp>
        <p:nvSpPr>
          <p:cNvPr id="3" name="Content Placeholder 2"/>
          <p:cNvSpPr>
            <a:spLocks noGrp="1"/>
          </p:cNvSpPr>
          <p:nvPr>
            <p:ph sz="quarter" idx="14"/>
          </p:nvPr>
        </p:nvSpPr>
        <p:spPr/>
        <p:txBody>
          <a:bodyPr/>
          <a:lstStyle/>
          <a:p>
            <a:pPr algn="ctr"/>
            <a:r>
              <a:rPr lang="en-US">
                <a:solidFill>
                  <a:srgbClr val="FFFFFF"/>
                </a:solidFill>
                <a:latin typeface="Arial Narrow"/>
              </a:rPr>
              <a:t>Weaknesses </a:t>
            </a:r>
            <a:br>
              <a:rPr lang="en-US">
                <a:solidFill>
                  <a:srgbClr val="FFFFFF"/>
                </a:solidFill>
                <a:latin typeface="Arial Narrow"/>
              </a:rPr>
            </a:br>
            <a:r>
              <a:rPr lang="en-US">
                <a:solidFill>
                  <a:srgbClr val="FFFFFF"/>
                </a:solidFill>
                <a:latin typeface="Arial Narrow"/>
              </a:rPr>
              <a:t>Our intuitions change.</a:t>
            </a:r>
          </a:p>
          <a:p>
            <a:pPr algn="ctr"/>
            <a:r>
              <a:rPr lang="en-US">
                <a:solidFill>
                  <a:srgbClr val="FFFFFF"/>
                </a:solidFill>
                <a:latin typeface="Arial Narrow"/>
              </a:rPr>
              <a:t>Uneducated Intuitions </a:t>
            </a:r>
          </a:p>
          <a:p>
            <a:pPr marL="0" indent="0" algn="ctr">
              <a:buNone/>
            </a:pPr>
            <a:endParaRPr lang="en-US">
              <a:solidFill>
                <a:srgbClr val="FFFFFF"/>
              </a:solidFill>
              <a:latin typeface="Arial Narrow"/>
            </a:endParaRPr>
          </a:p>
        </p:txBody>
      </p:sp>
      <p:sp>
        <p:nvSpPr>
          <p:cNvPr id="4" name="Title 3"/>
          <p:cNvSpPr>
            <a:spLocks noGrp="1"/>
          </p:cNvSpPr>
          <p:nvPr>
            <p:ph type="title"/>
          </p:nvPr>
        </p:nvSpPr>
        <p:spPr/>
        <p:txBody>
          <a:bodyPr/>
          <a:lstStyle/>
          <a:p>
            <a:r>
              <a:rPr lang="en-US"/>
              <a:t>SUbject- Specific intuitions</a:t>
            </a:r>
          </a:p>
        </p:txBody>
      </p:sp>
    </p:spTree>
    <p:extLst>
      <p:ext uri="{BB962C8B-B14F-4D97-AF65-F5344CB8AC3E}">
        <p14:creationId xmlns:p14="http://schemas.microsoft.com/office/powerpoint/2010/main" val="169808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Scientific Evidence</a:t>
            </a:r>
          </a:p>
        </p:txBody>
      </p:sp>
      <p:sp>
        <p:nvSpPr>
          <p:cNvPr id="3" name="Content Placeholder 2"/>
          <p:cNvSpPr>
            <a:spLocks noGrp="1"/>
          </p:cNvSpPr>
          <p:nvPr>
            <p:ph sz="quarter" idx="13"/>
          </p:nvPr>
        </p:nvSpPr>
        <p:spPr/>
        <p:txBody>
          <a:bodyPr/>
          <a:lstStyle/>
          <a:p>
            <a:r>
              <a:rPr lang="en-US">
                <a:solidFill>
                  <a:srgbClr val="FFFFFF"/>
                </a:solidFill>
              </a:rPr>
              <a:t>Nicholas Wade, scientific reporter.</a:t>
            </a:r>
          </a:p>
          <a:p>
            <a:r>
              <a:rPr lang="en-US">
                <a:solidFill>
                  <a:srgbClr val="FFFFFF"/>
                </a:solidFill>
              </a:rPr>
              <a:t>2007 New York Times Article.</a:t>
            </a:r>
          </a:p>
          <a:p>
            <a:r>
              <a:rPr lang="en-US">
                <a:solidFill>
                  <a:srgbClr val="FFFFFF"/>
                </a:solidFill>
              </a:rPr>
              <a:t>"Straight men, it seems, have neural circuits that prompt them to seek out women; gay men have those prompting them to seek other men."</a:t>
            </a:r>
          </a:p>
          <a:p>
            <a:r>
              <a:rPr lang="en-US">
                <a:solidFill>
                  <a:srgbClr val="FFFFFF"/>
                </a:solidFill>
              </a:rPr>
              <a:t>"</a:t>
            </a:r>
            <a:r>
              <a:rPr lang="en-US">
                <a:solidFill>
                  <a:srgbClr val="DC9E1F"/>
                </a:solidFill>
              </a:rPr>
              <a:t> </a:t>
            </a:r>
            <a:r>
              <a:rPr lang="en-US"/>
              <a:t>Studies of twins show that homosexuality, especially among men, is quite heritable, meaning there is a genetic component to it."</a:t>
            </a:r>
          </a:p>
        </p:txBody>
      </p:sp>
    </p:spTree>
    <p:extLst>
      <p:ext uri="{BB962C8B-B14F-4D97-AF65-F5344CB8AC3E}">
        <p14:creationId xmlns:p14="http://schemas.microsoft.com/office/powerpoint/2010/main" val="902413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ientifc Method.jpg"/>
          <p:cNvPicPr>
            <a:picLocks noGrp="1" noChangeAspect="1"/>
          </p:cNvPicPr>
          <p:nvPr>
            <p:ph sz="quarter" idx="13"/>
          </p:nvPr>
        </p:nvPicPr>
        <p:blipFill>
          <a:blip r:embed="rId3"/>
          <a:stretch>
            <a:fillRect/>
          </a:stretch>
        </p:blipFill>
        <p:spPr>
          <a:xfrm>
            <a:off x="4881562" y="2767012"/>
            <a:ext cx="2809875" cy="1628775"/>
          </a:xfrm>
          <a:prstGeom prst="rect">
            <a:avLst/>
          </a:prstGeom>
          <a:ln>
            <a:noFill/>
          </a:ln>
          <a:effectLst>
            <a:outerShdw blurRad="292100" dist="139700" dir="2700000" algn="tl" rotWithShape="0">
              <a:srgbClr val="333333">
                <a:alpha val="65000"/>
              </a:srgbClr>
            </a:outerShdw>
          </a:effectLst>
        </p:spPr>
      </p:pic>
      <p:sp>
        <p:nvSpPr>
          <p:cNvPr id="3" name="Title 2"/>
          <p:cNvSpPr>
            <a:spLocks noGrp="1"/>
          </p:cNvSpPr>
          <p:nvPr>
            <p:ph type="title"/>
          </p:nvPr>
        </p:nvSpPr>
        <p:spPr/>
        <p:txBody>
          <a:bodyPr/>
          <a:lstStyle/>
          <a:p>
            <a:r>
              <a:rPr lang="en-US"/>
              <a:t>Science as an area of knowledge</a:t>
            </a:r>
          </a:p>
        </p:txBody>
      </p:sp>
      <p:sp>
        <p:nvSpPr>
          <p:cNvPr id="4" name="Text Placeholder 3"/>
          <p:cNvSpPr>
            <a:spLocks noGrp="1"/>
          </p:cNvSpPr>
          <p:nvPr>
            <p:ph type="body" sz="half" idx="2"/>
          </p:nvPr>
        </p:nvSpPr>
        <p:spPr/>
        <p:txBody>
          <a:bodyPr>
            <a:normAutofit/>
          </a:bodyPr>
          <a:lstStyle/>
          <a:p>
            <a:pPr marL="285750" indent="-285750">
              <a:buFont typeface="Arial" pitchFamily="34" charset="0"/>
              <a:buChar char="•"/>
            </a:pPr>
            <a:r>
              <a:rPr lang="en-US" sz="2400" dirty="0">
                <a:solidFill>
                  <a:srgbClr val="FFFFFF"/>
                </a:solidFill>
                <a:latin typeface="Arial Narrow"/>
              </a:rPr>
              <a:t>Basic Scientific Method</a:t>
            </a:r>
          </a:p>
          <a:p>
            <a:pPr marL="285750" indent="-285750">
              <a:buFont typeface="Arial" pitchFamily="34" charset="0"/>
              <a:buChar char="•"/>
            </a:pPr>
            <a:r>
              <a:rPr lang="en-US" sz="2400" dirty="0">
                <a:solidFill>
                  <a:srgbClr val="FFFFFF"/>
                </a:solidFill>
                <a:latin typeface="Arial Narrow"/>
              </a:rPr>
              <a:t>Falsification </a:t>
            </a:r>
          </a:p>
        </p:txBody>
      </p:sp>
    </p:spTree>
    <p:extLst>
      <p:ext uri="{BB962C8B-B14F-4D97-AF65-F5344CB8AC3E}">
        <p14:creationId xmlns:p14="http://schemas.microsoft.com/office/powerpoint/2010/main" val="66314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1463">
                <a:solidFill>
                  <a:srgbClr val="DC9E1F"/>
                </a:solidFill>
                <a:latin typeface="Helvetica"/>
                <a:cs typeface="Helvetica"/>
              </a:rPr>
              <a:t>Sponsored by GLSEN, the Gay, Lesbian and Straight Education Network.</a:t>
            </a:r>
          </a:p>
          <a:p>
            <a:r>
              <a:rPr lang="en-US" sz="1463">
                <a:solidFill>
                  <a:srgbClr val="DC9E1F"/>
                </a:solidFill>
                <a:latin typeface="Helvetica"/>
                <a:cs typeface="Helvetica"/>
              </a:rPr>
              <a:t> National Day of Silence day of action in which students across the country vow to be in silence.</a:t>
            </a:r>
          </a:p>
          <a:p>
            <a:r>
              <a:rPr lang="en-US" sz="1463">
                <a:solidFill>
                  <a:srgbClr val="DC9E1F"/>
                </a:solidFill>
                <a:latin typeface="Helvetica"/>
                <a:cs typeface="Helvetica"/>
              </a:rPr>
              <a:t>" Homosexuality is morally right because it is natural" </a:t>
            </a:r>
          </a:p>
        </p:txBody>
      </p:sp>
      <p:pic>
        <p:nvPicPr>
          <p:cNvPr id="5" name="Content Placeholder 4" descr="Day of silence.jpg"/>
          <p:cNvPicPr>
            <a:picLocks noGrp="1" noChangeAspect="1"/>
          </p:cNvPicPr>
          <p:nvPr>
            <p:ph sz="quarter" idx="14"/>
          </p:nvPr>
        </p:nvPicPr>
        <p:blipFill>
          <a:blip r:embed="rId3"/>
          <a:stretch>
            <a:fillRect/>
          </a:stretch>
        </p:blipFill>
        <p:spPr>
          <a:xfrm>
            <a:off x="4800600" y="2593467"/>
            <a:ext cx="3733800" cy="2128266"/>
          </a:xfrm>
          <a:prstGeom prst="rect">
            <a:avLst/>
          </a:prstGeom>
          <a:ln>
            <a:noFill/>
          </a:ln>
          <a:effectLst>
            <a:softEdge rad="112500"/>
          </a:effectLst>
        </p:spPr>
      </p:pic>
      <p:sp>
        <p:nvSpPr>
          <p:cNvPr id="4" name="Title 3"/>
          <p:cNvSpPr>
            <a:spLocks noGrp="1"/>
          </p:cNvSpPr>
          <p:nvPr>
            <p:ph type="title"/>
          </p:nvPr>
        </p:nvSpPr>
        <p:spPr/>
        <p:txBody>
          <a:bodyPr/>
          <a:lstStyle/>
          <a:p>
            <a:r>
              <a:rPr lang="en-US"/>
              <a:t>Real Life Situation</a:t>
            </a:r>
          </a:p>
        </p:txBody>
      </p:sp>
    </p:spTree>
    <p:extLst>
      <p:ext uri="{BB962C8B-B14F-4D97-AF65-F5344CB8AC3E}">
        <p14:creationId xmlns:p14="http://schemas.microsoft.com/office/powerpoint/2010/main" val="1245488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Scientific Method</a:t>
            </a:r>
          </a:p>
        </p:txBody>
      </p:sp>
      <p:sp>
        <p:nvSpPr>
          <p:cNvPr id="3" name="Content Placeholder 2"/>
          <p:cNvSpPr>
            <a:spLocks noGrp="1"/>
          </p:cNvSpPr>
          <p:nvPr>
            <p:ph sz="quarter" idx="13"/>
          </p:nvPr>
        </p:nvSpPr>
        <p:spPr/>
        <p:txBody>
          <a:bodyPr/>
          <a:lstStyle/>
          <a:p>
            <a:r>
              <a:rPr lang="en-US">
                <a:solidFill>
                  <a:srgbClr val="FFFFFF"/>
                </a:solidFill>
                <a:latin typeface="Arial Narrow"/>
              </a:rPr>
              <a:t>Although the basic scientific method provides with a straightforward procedure to generate scientific truth,it's self-corrected and communal, we have to be aware of problems in observation, and testing our hypothesis.</a:t>
            </a:r>
          </a:p>
          <a:p>
            <a:pPr algn="ctr">
              <a:buFont typeface="+mj-lt"/>
              <a:buAutoNum type="arabicPeriod"/>
            </a:pPr>
            <a:r>
              <a:rPr lang="en-US">
                <a:solidFill>
                  <a:srgbClr val="FFFFFF"/>
                </a:solidFill>
                <a:latin typeface="Arial Narrow"/>
              </a:rPr>
              <a:t>Expectations</a:t>
            </a:r>
          </a:p>
          <a:p>
            <a:pPr algn="ctr">
              <a:buFont typeface="+mj-lt"/>
              <a:buAutoNum type="arabicPeriod"/>
            </a:pPr>
            <a:r>
              <a:rPr lang="en-US">
                <a:solidFill>
                  <a:srgbClr val="FFFFFF"/>
                </a:solidFill>
                <a:latin typeface="Arial Narrow"/>
              </a:rPr>
              <a:t>Observer effect</a:t>
            </a:r>
          </a:p>
          <a:p>
            <a:pPr algn="ctr">
              <a:buFont typeface="+mj-lt"/>
              <a:buAutoNum type="arabicPeriod"/>
            </a:pPr>
            <a:r>
              <a:rPr lang="en-US">
                <a:solidFill>
                  <a:srgbClr val="FFFFFF"/>
                </a:solidFill>
                <a:latin typeface="Arial Narrow"/>
              </a:rPr>
              <a:t>Confirmation Bias.</a:t>
            </a:r>
          </a:p>
          <a:p>
            <a:pPr algn="ctr">
              <a:buFont typeface="+mj-lt"/>
              <a:buAutoNum type="arabicPeriod"/>
            </a:pPr>
            <a:r>
              <a:rPr lang="en-US">
                <a:solidFill>
                  <a:srgbClr val="FFFFFF"/>
                </a:solidFill>
                <a:latin typeface="Arial Narrow"/>
              </a:rPr>
              <a:t>Conscience Bias</a:t>
            </a:r>
          </a:p>
          <a:p>
            <a:pPr marL="0" indent="0" algn="ctr">
              <a:buNone/>
            </a:pPr>
            <a:endParaRPr lang="en-US">
              <a:solidFill>
                <a:srgbClr val="FFFFFF"/>
              </a:solidFill>
              <a:latin typeface="Arial Narrow"/>
            </a:endParaRPr>
          </a:p>
        </p:txBody>
      </p:sp>
    </p:spTree>
    <p:extLst>
      <p:ext uri="{BB962C8B-B14F-4D97-AF65-F5344CB8AC3E}">
        <p14:creationId xmlns:p14="http://schemas.microsoft.com/office/powerpoint/2010/main" val="834136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Falsification</a:t>
            </a:r>
          </a:p>
        </p:txBody>
      </p:sp>
      <p:sp>
        <p:nvSpPr>
          <p:cNvPr id="3" name="Content Placeholder 2"/>
          <p:cNvSpPr>
            <a:spLocks noGrp="1"/>
          </p:cNvSpPr>
          <p:nvPr>
            <p:ph sz="quarter" idx="13"/>
          </p:nvPr>
        </p:nvSpPr>
        <p:spPr/>
        <p:txBody>
          <a:bodyPr/>
          <a:lstStyle/>
          <a:p>
            <a:r>
              <a:rPr lang="en-US">
                <a:solidFill>
                  <a:srgbClr val="FFFFFF"/>
                </a:solidFill>
                <a:latin typeface="Arial Narrow"/>
              </a:rPr>
              <a:t>Even though falsification may lead to greater certainty because we only need one counter-example to disclaim a theory, in practice we don't.</a:t>
            </a:r>
          </a:p>
          <a:p>
            <a:pPr algn="ctr">
              <a:buFont typeface="+mj-lt"/>
              <a:buAutoNum type="arabicPeriod"/>
            </a:pPr>
            <a:r>
              <a:rPr lang="en-US">
                <a:solidFill>
                  <a:srgbClr val="FFFFFF"/>
                </a:solidFill>
                <a:latin typeface="Arial Narrow"/>
              </a:rPr>
              <a:t>reject hypothesis</a:t>
            </a:r>
          </a:p>
          <a:p>
            <a:pPr algn="ctr">
              <a:buFont typeface="+mj-lt"/>
              <a:buAutoNum type="arabicPeriod"/>
            </a:pPr>
            <a:r>
              <a:rPr lang="en-US">
                <a:solidFill>
                  <a:srgbClr val="FFFFFF"/>
                </a:solidFill>
                <a:latin typeface="Arial Narrow"/>
              </a:rPr>
              <a:t>reject observation</a:t>
            </a:r>
          </a:p>
          <a:p>
            <a:pPr algn="ctr">
              <a:buFont typeface="+mj-lt"/>
              <a:buAutoNum type="arabicPeriod"/>
            </a:pPr>
            <a:r>
              <a:rPr lang="en-US">
                <a:solidFill>
                  <a:srgbClr val="FFFFFF"/>
                </a:solidFill>
                <a:latin typeface="Arial Narrow"/>
              </a:rPr>
              <a:t>accept both hypothesis and observation and make a auxiliary option.</a:t>
            </a:r>
          </a:p>
          <a:p>
            <a:pPr marL="0" indent="0" algn="ctr">
              <a:buNone/>
            </a:pPr>
            <a:endParaRPr lang="en-US">
              <a:solidFill>
                <a:srgbClr val="FFFFFF"/>
              </a:solidFill>
              <a:latin typeface="Arial Narrow"/>
            </a:endParaRPr>
          </a:p>
        </p:txBody>
      </p:sp>
    </p:spTree>
    <p:extLst>
      <p:ext uri="{BB962C8B-B14F-4D97-AF65-F5344CB8AC3E}">
        <p14:creationId xmlns:p14="http://schemas.microsoft.com/office/powerpoint/2010/main" val="3532373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rop 8.jpg"/>
          <p:cNvPicPr>
            <a:picLocks noGrp="1" noChangeAspect="1"/>
          </p:cNvPicPr>
          <p:nvPr>
            <p:ph sz="quarter" idx="13"/>
          </p:nvPr>
        </p:nvPicPr>
        <p:blipFill>
          <a:blip r:embed="rId3"/>
          <a:stretch>
            <a:fillRect/>
          </a:stretch>
        </p:blipFill>
        <p:spPr>
          <a:xfrm>
            <a:off x="1243012" y="2733675"/>
            <a:ext cx="2466975" cy="1847850"/>
          </a:xfrm>
        </p:spPr>
      </p:pic>
      <p:pic>
        <p:nvPicPr>
          <p:cNvPr id="6" name="Content Placeholder 5" descr="Yes on 8.jpg"/>
          <p:cNvPicPr>
            <a:picLocks noGrp="1" noChangeAspect="1"/>
          </p:cNvPicPr>
          <p:nvPr>
            <p:ph sz="quarter" idx="14"/>
          </p:nvPr>
        </p:nvPicPr>
        <p:blipFill>
          <a:blip r:embed="rId4"/>
          <a:stretch>
            <a:fillRect/>
          </a:stretch>
        </p:blipFill>
        <p:spPr>
          <a:xfrm>
            <a:off x="5767387" y="2386012"/>
            <a:ext cx="1800225" cy="2543175"/>
          </a:xfrm>
        </p:spPr>
      </p:pic>
      <p:sp>
        <p:nvSpPr>
          <p:cNvPr id="4" name="Title 3"/>
          <p:cNvSpPr>
            <a:spLocks noGrp="1"/>
          </p:cNvSpPr>
          <p:nvPr>
            <p:ph type="title"/>
          </p:nvPr>
        </p:nvSpPr>
        <p:spPr/>
        <p:txBody>
          <a:bodyPr/>
          <a:lstStyle/>
          <a:p>
            <a:pPr marL="285750" indent="-285750" algn="ctr">
              <a:buFont typeface="Arial" pitchFamily="34" charset="0"/>
              <a:buChar char="•"/>
            </a:pPr>
            <a:r>
              <a:rPr lang="en-US" sz="1800" spc="30">
                <a:solidFill>
                  <a:srgbClr val="FFFFFF"/>
                </a:solidFill>
                <a:latin typeface="Arial Narrow"/>
              </a:rPr>
              <a:t>WHy does it even matter?</a:t>
            </a:r>
            <a:br>
              <a:rPr lang="en-US" sz="1800" spc="30">
                <a:solidFill>
                  <a:srgbClr val="FFFFFF"/>
                </a:solidFill>
                <a:latin typeface="Arial Narrow"/>
              </a:rPr>
            </a:br>
            <a:r>
              <a:rPr lang="en-US" sz="1800" spc="30">
                <a:solidFill>
                  <a:srgbClr val="FFFFFF"/>
                </a:solidFill>
                <a:latin typeface="Arial Narrow"/>
              </a:rPr>
              <a:t> </a:t>
            </a:r>
            <a:br>
              <a:rPr lang="en-US" sz="1800" spc="30">
                <a:solidFill>
                  <a:srgbClr val="FFFFFF"/>
                </a:solidFill>
                <a:latin typeface="Arial Narrow"/>
              </a:rPr>
            </a:br>
            <a:r>
              <a:rPr lang="en-US" sz="1800" spc="30">
                <a:solidFill>
                  <a:srgbClr val="FFFFFF"/>
                </a:solidFill>
                <a:latin typeface="Arial Narrow"/>
              </a:rPr>
              <a:t/>
            </a:r>
            <a:br>
              <a:rPr lang="en-US" sz="1800" spc="30">
                <a:solidFill>
                  <a:srgbClr val="FFFFFF"/>
                </a:solidFill>
                <a:latin typeface="Arial Narrow"/>
              </a:rPr>
            </a:br>
            <a:endParaRPr lang="en-US" sz="1800" spc="30">
              <a:solidFill>
                <a:srgbClr val="FFFFFF"/>
              </a:solidFill>
              <a:latin typeface="Arial Narrow"/>
            </a:endParaRPr>
          </a:p>
        </p:txBody>
      </p:sp>
    </p:spTree>
    <p:extLst>
      <p:ext uri="{BB962C8B-B14F-4D97-AF65-F5344CB8AC3E}">
        <p14:creationId xmlns:p14="http://schemas.microsoft.com/office/powerpoint/2010/main" val="899143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How does language shape our interpretation of moral beliefs?</a:t>
            </a:r>
          </a:p>
        </p:txBody>
      </p:sp>
      <p:sp>
        <p:nvSpPr>
          <p:cNvPr id="3" name="Title 2"/>
          <p:cNvSpPr>
            <a:spLocks noGrp="1"/>
          </p:cNvSpPr>
          <p:nvPr>
            <p:ph type="ctrTitle"/>
          </p:nvPr>
        </p:nvSpPr>
        <p:spPr/>
        <p:txBody>
          <a:bodyPr/>
          <a:lstStyle/>
          <a:p>
            <a:r>
              <a:rPr lang="en-US"/>
              <a:t>Linking question</a:t>
            </a:r>
          </a:p>
        </p:txBody>
      </p:sp>
    </p:spTree>
    <p:extLst>
      <p:ext uri="{BB962C8B-B14F-4D97-AF65-F5344CB8AC3E}">
        <p14:creationId xmlns:p14="http://schemas.microsoft.com/office/powerpoint/2010/main" val="1032055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normAutofit fontScale="92500" lnSpcReduction="20000"/>
          </a:bodyPr>
          <a:lstStyle/>
          <a:p>
            <a:r>
              <a:rPr lang="en-US" i="1">
                <a:solidFill>
                  <a:srgbClr val="DC9E1F"/>
                </a:solidFill>
              </a:rPr>
              <a:t>“If a man also lie with mankind, as he lieth with a woman, both of them have committed an abomination [towebah]: they shall surely be put to death; their blood shall be upon them.”</a:t>
            </a:r>
            <a:r>
              <a:rPr lang="en-US">
                <a:solidFill>
                  <a:srgbClr val="DC9E1F"/>
                </a:solidFill>
              </a:rPr>
              <a:t> Leviticus 20:30</a:t>
            </a:r>
          </a:p>
          <a:p>
            <a:r>
              <a:rPr lang="en-US">
                <a:solidFill>
                  <a:srgbClr val="DC9E1F"/>
                </a:solidFill>
              </a:rPr>
              <a:t>In the twenty first century many Christians confuse modern homosexuality, a committed, faithful, noncultic same sex partnership, with the ancient world’s sexual abuse of slaves, pederasty, rape of foreigners and pagan fertility rites. None of those ancient practices are analogs to modern homosexuality.” </a:t>
            </a:r>
          </a:p>
        </p:txBody>
      </p:sp>
      <p:sp>
        <p:nvSpPr>
          <p:cNvPr id="3" name="Content Placeholder 2"/>
          <p:cNvSpPr>
            <a:spLocks noGrp="1"/>
          </p:cNvSpPr>
          <p:nvPr>
            <p:ph sz="quarter" idx="13"/>
          </p:nvPr>
        </p:nvSpPr>
        <p:spPr/>
        <p:txBody>
          <a:bodyPr/>
          <a:lstStyle/>
          <a:p>
            <a:r>
              <a:rPr lang="en-US">
                <a:solidFill>
                  <a:srgbClr val="DC9E1F"/>
                </a:solidFill>
                <a:hlinkClick r:id="rId3"/>
              </a:rPr>
              <a:t>Lev. 18:22</a:t>
            </a:r>
            <a:r>
              <a:rPr lang="en-US">
                <a:solidFill>
                  <a:srgbClr val="DC9E1F"/>
                </a:solidFill>
              </a:rPr>
              <a:t>, "You shall not lie with a male as one lies with a female; it is an abomination.</a:t>
            </a:r>
          </a:p>
          <a:p>
            <a:r>
              <a:rPr lang="en-US">
                <a:solidFill>
                  <a:srgbClr val="DC9E1F"/>
                </a:solidFill>
                <a:hlinkClick r:id="rId4"/>
              </a:rPr>
              <a:t>Lev. 20:13</a:t>
            </a:r>
            <a:r>
              <a:rPr lang="en-US">
                <a:solidFill>
                  <a:srgbClr val="DC9E1F"/>
                </a:solidFill>
              </a:rPr>
              <a:t>, "If there is a man who lies with a male as those who lie with a woman, both of them have committed a detestable act; they shall surely be put to death. Their bloodguiltness is upon them"</a:t>
            </a:r>
          </a:p>
          <a:p>
            <a:r>
              <a:rPr lang="en-US">
                <a:solidFill>
                  <a:srgbClr val="DC9E1F"/>
                </a:solidFill>
              </a:rPr>
              <a:t>Homosexuality is clearly condemned by the Bible.   It goes against the created order of God</a:t>
            </a:r>
          </a:p>
        </p:txBody>
      </p:sp>
      <p:sp>
        <p:nvSpPr>
          <p:cNvPr id="4" name="Title 3"/>
          <p:cNvSpPr>
            <a:spLocks noGrp="1"/>
          </p:cNvSpPr>
          <p:nvPr>
            <p:ph type="title"/>
          </p:nvPr>
        </p:nvSpPr>
        <p:spPr/>
        <p:txBody>
          <a:bodyPr/>
          <a:lstStyle/>
          <a:p>
            <a:r>
              <a:rPr lang="en-US"/>
              <a:t>Difference in interpretation!</a:t>
            </a:r>
          </a:p>
        </p:txBody>
      </p:sp>
      <p:sp>
        <p:nvSpPr>
          <p:cNvPr id="5" name="Text Placeholder 4"/>
          <p:cNvSpPr>
            <a:spLocks noGrp="1"/>
          </p:cNvSpPr>
          <p:nvPr>
            <p:ph type="body" idx="1"/>
          </p:nvPr>
        </p:nvSpPr>
        <p:spPr/>
        <p:txBody>
          <a:bodyPr>
            <a:normAutofit lnSpcReduction="10000"/>
          </a:bodyPr>
          <a:lstStyle/>
          <a:p>
            <a:r>
              <a:rPr lang="en-US"/>
              <a:t>Christian Apologetics and Research Ministry</a:t>
            </a:r>
          </a:p>
        </p:txBody>
      </p:sp>
      <p:sp>
        <p:nvSpPr>
          <p:cNvPr id="6" name="Text Placeholder 5"/>
          <p:cNvSpPr>
            <a:spLocks noGrp="1"/>
          </p:cNvSpPr>
          <p:nvPr>
            <p:ph type="body" sz="quarter" idx="3"/>
          </p:nvPr>
        </p:nvSpPr>
        <p:spPr/>
        <p:txBody>
          <a:bodyPr/>
          <a:lstStyle/>
          <a:p>
            <a:r>
              <a:rPr lang="en-US"/>
              <a:t>Gay Christian 101</a:t>
            </a:r>
          </a:p>
        </p:txBody>
      </p:sp>
    </p:spTree>
    <p:extLst>
      <p:ext uri="{BB962C8B-B14F-4D97-AF65-F5344CB8AC3E}">
        <p14:creationId xmlns:p14="http://schemas.microsoft.com/office/powerpoint/2010/main" val="2217942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pPr marL="285750" indent="-285750">
              <a:buFont typeface="Arial" pitchFamily="34" charset="0"/>
              <a:buChar char="•"/>
            </a:pPr>
            <a:r>
              <a:rPr lang="en-US"/>
              <a:t>Background</a:t>
            </a:r>
          </a:p>
          <a:p>
            <a:pPr marL="285750" indent="-285750">
              <a:buFont typeface="Arial" pitchFamily="34" charset="0"/>
              <a:buChar char="•"/>
            </a:pPr>
            <a:r>
              <a:rPr lang="en-US"/>
              <a:t>Analysis</a:t>
            </a:r>
          </a:p>
          <a:p>
            <a:pPr marL="285750" indent="-285750">
              <a:buFont typeface="Arial" pitchFamily="34" charset="0"/>
              <a:buChar char="•"/>
            </a:pPr>
            <a:r>
              <a:rPr lang="en-US" b="1"/>
              <a:t>Conclusion </a:t>
            </a:r>
          </a:p>
          <a:p>
            <a:pPr algn="l"/>
            <a:r>
              <a:rPr lang="en-US"/>
              <a:t>Limited to the words of the scientists. His lack of language language or our lack of scientific language may influence our thinking of what is a morality.</a:t>
            </a:r>
          </a:p>
        </p:txBody>
      </p:sp>
      <p:sp>
        <p:nvSpPr>
          <p:cNvPr id="3" name="Title 2"/>
          <p:cNvSpPr>
            <a:spLocks noGrp="1"/>
          </p:cNvSpPr>
          <p:nvPr>
            <p:ph type="ctrTitle"/>
          </p:nvPr>
        </p:nvSpPr>
        <p:spPr/>
        <p:txBody>
          <a:bodyPr/>
          <a:lstStyle/>
          <a:p>
            <a:r>
              <a:rPr lang="en-US"/>
              <a:t>language in Science</a:t>
            </a:r>
          </a:p>
        </p:txBody>
      </p:sp>
    </p:spTree>
    <p:extLst>
      <p:ext uri="{BB962C8B-B14F-4D97-AF65-F5344CB8AC3E}">
        <p14:creationId xmlns:p14="http://schemas.microsoft.com/office/powerpoint/2010/main" val="2013633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Language determines our reality and the way we think.</a:t>
            </a:r>
          </a:p>
          <a:p>
            <a:pPr marL="285750" indent="-285750">
              <a:buFont typeface="Arial" pitchFamily="34" charset="0"/>
              <a:buChar char="•"/>
            </a:pPr>
            <a:r>
              <a:rPr lang="en-US">
                <a:solidFill>
                  <a:srgbClr val="DC9E1F"/>
                </a:solidFill>
                <a:latin typeface="Arial Narrow"/>
              </a:rPr>
              <a:t>We can think only what our language allows us.</a:t>
            </a:r>
          </a:p>
          <a:p>
            <a:pPr marL="285750" indent="-285750">
              <a:buFont typeface="Arial" pitchFamily="34" charset="0"/>
              <a:buChar char="•"/>
            </a:pPr>
            <a:r>
              <a:rPr lang="en-US">
                <a:solidFill>
                  <a:srgbClr val="DC9E1F"/>
                </a:solidFill>
                <a:latin typeface="Arial Narrow"/>
              </a:rPr>
              <a:t>1984 example</a:t>
            </a:r>
          </a:p>
          <a:p>
            <a:pPr marL="285750" indent="-285750">
              <a:buFont typeface="Arial" pitchFamily="34" charset="0"/>
              <a:buChar char="•"/>
            </a:pPr>
            <a:r>
              <a:rPr lang="en-US">
                <a:solidFill>
                  <a:srgbClr val="DC9E1F"/>
                </a:solidFill>
                <a:latin typeface="Arial Narrow"/>
              </a:rPr>
              <a:t>Morality = black and white situation</a:t>
            </a:r>
          </a:p>
        </p:txBody>
      </p:sp>
      <p:sp>
        <p:nvSpPr>
          <p:cNvPr id="3" name="Title 2"/>
          <p:cNvSpPr>
            <a:spLocks noGrp="1"/>
          </p:cNvSpPr>
          <p:nvPr>
            <p:ph type="ctrTitle"/>
          </p:nvPr>
        </p:nvSpPr>
        <p:spPr/>
        <p:txBody>
          <a:bodyPr/>
          <a:lstStyle/>
          <a:p>
            <a:r>
              <a:rPr lang="en-US"/>
              <a:t>Sapir-worf hypothesis</a:t>
            </a:r>
          </a:p>
        </p:txBody>
      </p:sp>
    </p:spTree>
    <p:extLst>
      <p:ext uri="{BB962C8B-B14F-4D97-AF65-F5344CB8AC3E}">
        <p14:creationId xmlns:p14="http://schemas.microsoft.com/office/powerpoint/2010/main" val="3867131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People are not convinced </a:t>
            </a:r>
          </a:p>
          <a:p>
            <a:pPr marL="285750" indent="-285750">
              <a:buFont typeface="Arial" pitchFamily="34" charset="0"/>
              <a:buChar char="•"/>
            </a:pPr>
            <a:r>
              <a:rPr lang="en-US">
                <a:solidFill>
                  <a:srgbClr val="DC9E1F"/>
                </a:solidFill>
                <a:latin typeface="Arial Narrow"/>
              </a:rPr>
              <a:t>The other way around, reality determines language. </a:t>
            </a:r>
          </a:p>
        </p:txBody>
      </p:sp>
      <p:sp>
        <p:nvSpPr>
          <p:cNvPr id="3" name="Title 2"/>
          <p:cNvSpPr>
            <a:spLocks noGrp="1"/>
          </p:cNvSpPr>
          <p:nvPr>
            <p:ph type="ctrTitle"/>
          </p:nvPr>
        </p:nvSpPr>
        <p:spPr/>
        <p:txBody>
          <a:bodyPr/>
          <a:lstStyle/>
          <a:p>
            <a:r>
              <a:rPr lang="en-US"/>
              <a:t>Criticisms </a:t>
            </a:r>
          </a:p>
        </p:txBody>
      </p:sp>
    </p:spTree>
    <p:extLst>
      <p:ext uri="{BB962C8B-B14F-4D97-AF65-F5344CB8AC3E}">
        <p14:creationId xmlns:p14="http://schemas.microsoft.com/office/powerpoint/2010/main" val="2405167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buFont typeface="+mj-lt"/>
              <a:buAutoNum type="arabicPeriod"/>
            </a:pPr>
            <a:r>
              <a:rPr lang="en-US">
                <a:solidFill>
                  <a:srgbClr val="DC9E1F"/>
                </a:solidFill>
                <a:latin typeface="Arial Narrow"/>
              </a:rPr>
              <a:t>Emotional laden language</a:t>
            </a:r>
          </a:p>
          <a:p>
            <a:pPr marL="342900" indent="-342900">
              <a:buFont typeface="+mj-lt"/>
              <a:buAutoNum type="arabicPeriod"/>
            </a:pPr>
            <a:r>
              <a:rPr lang="en-US">
                <a:solidFill>
                  <a:srgbClr val="DC9E1F"/>
                </a:solidFill>
                <a:latin typeface="Arial Narrow"/>
              </a:rPr>
              <a:t>Weasel words- "many" "should". Easy way out.</a:t>
            </a:r>
          </a:p>
          <a:p>
            <a:pPr marL="342900" indent="-342900">
              <a:buFont typeface="+mj-lt"/>
              <a:buAutoNum type="arabicPeriod"/>
            </a:pPr>
            <a:r>
              <a:rPr lang="en-US">
                <a:solidFill>
                  <a:srgbClr val="DC9E1F"/>
                </a:solidFill>
                <a:latin typeface="Arial Narrow"/>
              </a:rPr>
              <a:t>Grammar.</a:t>
            </a:r>
          </a:p>
        </p:txBody>
      </p:sp>
      <p:sp>
        <p:nvSpPr>
          <p:cNvPr id="3" name="Title 2"/>
          <p:cNvSpPr>
            <a:spLocks noGrp="1"/>
          </p:cNvSpPr>
          <p:nvPr>
            <p:ph type="ctrTitle"/>
          </p:nvPr>
        </p:nvSpPr>
        <p:spPr/>
        <p:txBody>
          <a:bodyPr/>
          <a:lstStyle/>
          <a:p>
            <a:r>
              <a:rPr lang="en-US"/>
              <a:t>Language and values</a:t>
            </a:r>
          </a:p>
        </p:txBody>
      </p:sp>
    </p:spTree>
    <p:extLst>
      <p:ext uri="{BB962C8B-B14F-4D97-AF65-F5344CB8AC3E}">
        <p14:creationId xmlns:p14="http://schemas.microsoft.com/office/powerpoint/2010/main" val="41797311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 </a:t>
            </a:r>
          </a:p>
        </p:txBody>
      </p:sp>
      <p:sp>
        <p:nvSpPr>
          <p:cNvPr id="3" name="Content Placeholder 2"/>
          <p:cNvSpPr>
            <a:spLocks noGrp="1"/>
          </p:cNvSpPr>
          <p:nvPr>
            <p:ph sz="quarter" idx="13"/>
          </p:nvPr>
        </p:nvSpPr>
        <p:spPr/>
        <p:txBody>
          <a:bodyPr/>
          <a:lstStyle/>
          <a:p>
            <a:r>
              <a:rPr lang="en-US"/>
              <a:t>Since we face ethical dilemmas in the course of our lives, we can't escape having to decide what's morally correct or not. We saw the different sources of moral judgement people adhere to in order to justify their beliefs about morality. While it may seem that the knowledge issue of morality is a relative one, we can all agree that there are some core values in humanity. These core values are perhaps the place to start in determining what is morally correct. We need to be aware, however, of the influence language has in our thinking about moral values so we can make the best decision for us and humanity. </a:t>
            </a:r>
          </a:p>
        </p:txBody>
      </p:sp>
    </p:spTree>
    <p:extLst>
      <p:ext uri="{BB962C8B-B14F-4D97-AF65-F5344CB8AC3E}">
        <p14:creationId xmlns:p14="http://schemas.microsoft.com/office/powerpoint/2010/main" val="104913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ay of dialogue.jpg"/>
          <p:cNvPicPr>
            <a:picLocks noGrp="1" noChangeAspect="1"/>
          </p:cNvPicPr>
          <p:nvPr>
            <p:ph sz="quarter" idx="13"/>
          </p:nvPr>
        </p:nvPicPr>
        <p:blipFill>
          <a:blip r:embed="rId3"/>
          <a:stretch>
            <a:fillRect/>
          </a:stretch>
        </p:blipFill>
        <p:spPr>
          <a:xfrm>
            <a:off x="5143500" y="2943225"/>
            <a:ext cx="2286000" cy="1276350"/>
          </a:xfrm>
          <a:prstGeom prst="rect">
            <a:avLst/>
          </a:prstGeom>
          <a:ln>
            <a:noFill/>
          </a:ln>
          <a:effectLst>
            <a:softEdge rad="112500"/>
          </a:effectLst>
        </p:spPr>
      </p:pic>
      <p:sp>
        <p:nvSpPr>
          <p:cNvPr id="3" name="Title 2"/>
          <p:cNvSpPr>
            <a:spLocks noGrp="1"/>
          </p:cNvSpPr>
          <p:nvPr>
            <p:ph type="title"/>
          </p:nvPr>
        </p:nvSpPr>
        <p:spPr/>
        <p:txBody>
          <a:bodyPr/>
          <a:lstStyle/>
          <a:p>
            <a:r>
              <a:rPr lang="en-US"/>
              <a:t>Continued...</a:t>
            </a:r>
          </a:p>
        </p:txBody>
      </p:sp>
      <p:sp>
        <p:nvSpPr>
          <p:cNvPr id="4" name="Text Placeholder 3"/>
          <p:cNvSpPr>
            <a:spLocks noGrp="1"/>
          </p:cNvSpPr>
          <p:nvPr>
            <p:ph type="body" sz="half" idx="2"/>
          </p:nvPr>
        </p:nvSpPr>
        <p:spPr/>
        <p:txBody>
          <a:bodyPr>
            <a:normAutofit/>
          </a:bodyPr>
          <a:lstStyle/>
          <a:p>
            <a:pPr marL="285750" indent="-285750">
              <a:buFont typeface="Arial" pitchFamily="34" charset="0"/>
              <a:buChar char="•"/>
            </a:pPr>
            <a:r>
              <a:rPr lang="en-US" sz="1200">
                <a:solidFill>
                  <a:srgbClr val="FFFFFF"/>
                </a:solidFill>
                <a:latin typeface="Arial Narrow"/>
              </a:rPr>
              <a:t>Day of Dialogue by Focus on the Family .</a:t>
            </a:r>
          </a:p>
          <a:p>
            <a:pPr marL="285750" indent="-285750">
              <a:buFont typeface="Arial" pitchFamily="34" charset="0"/>
              <a:buChar char="•"/>
            </a:pPr>
            <a:r>
              <a:rPr lang="en-US" sz="1200">
                <a:solidFill>
                  <a:srgbClr val="FFFFFF"/>
                </a:solidFill>
                <a:latin typeface="Arial Narrow"/>
              </a:rPr>
              <a:t>"It’s not unusual for students to often feel like their deeply held beliefs—including the deepest truths of Christianity—are being mischaracterized.</a:t>
            </a:r>
            <a:br>
              <a:rPr lang="en-US" sz="1200">
                <a:solidFill>
                  <a:srgbClr val="FFFFFF"/>
                </a:solidFill>
                <a:latin typeface="Arial Narrow"/>
              </a:rPr>
            </a:br>
            <a:r>
              <a:rPr lang="en-US" sz="1200">
                <a:solidFill>
                  <a:srgbClr val="FFFFFF"/>
                </a:solidFill>
                <a:latin typeface="Arial Narrow"/>
              </a:rPr>
              <a:t>he event gives you, as a student, an opportunity to express the true model presented by Jesus Christ in the Bible."</a:t>
            </a:r>
          </a:p>
          <a:p>
            <a:pPr marL="285750" indent="-285750">
              <a:buFont typeface="Arial" pitchFamily="34" charset="0"/>
              <a:buChar char="•"/>
            </a:pPr>
            <a:r>
              <a:rPr lang="en-US" sz="1200">
                <a:solidFill>
                  <a:srgbClr val="FFFFFF"/>
                </a:solidFill>
                <a:latin typeface="Arial Narrow"/>
              </a:rPr>
              <a:t>,"Homosexuality is morally wrong."</a:t>
            </a:r>
          </a:p>
        </p:txBody>
      </p:sp>
    </p:spTree>
    <p:extLst>
      <p:ext uri="{BB962C8B-B14F-4D97-AF65-F5344CB8AC3E}">
        <p14:creationId xmlns:p14="http://schemas.microsoft.com/office/powerpoint/2010/main" val="20765940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a:t>Brentlinger, RIck. "Homosexuality Wrong? What Does The Bible Really Say About This Important Questio." </a:t>
            </a:r>
            <a:r>
              <a:rPr lang="en-US" u="sng"/>
              <a:t>Gay Christian 101 - Affirming God's good news and Bible truth for all GLBTs.</a:t>
            </a:r>
            <a:r>
              <a:rPr lang="en-US"/>
              <a:t> 5 Apr. 2011 &lt;http://www.gaychristian101.com/Homosexuality-Wrong.html&gt;.</a:t>
            </a:r>
          </a:p>
          <a:p>
            <a:r>
              <a:rPr lang="en-US"/>
              <a:t>"Composite U.S. Demographics." </a:t>
            </a:r>
            <a:r>
              <a:rPr lang="en-US" u="sng"/>
              <a:t>World Religions Religion Statistics Geography Church Statistics</a:t>
            </a:r>
            <a:r>
              <a:rPr lang="en-US"/>
              <a:t>. 13 Mar. 2001. 07 Apr. 2011 &lt;http://www.adherents.com/adh_dem.html&gt;.</a:t>
            </a:r>
          </a:p>
          <a:p>
            <a:r>
              <a:rPr lang="en-US"/>
              <a:t>Slick, Matt. "What does the Bible say about homosexuality? | Christian Apologetics and Research Ministry." </a:t>
            </a:r>
            <a:r>
              <a:rPr lang="en-US" u="sng"/>
              <a:t>CARM - Christian Apologetics and Research Ministry</a:t>
            </a:r>
            <a:r>
              <a:rPr lang="en-US"/>
              <a:t>. 5 Apr. 2011 &lt;http://carm.org/homosexuality&gt;.</a:t>
            </a:r>
          </a:p>
          <a:p>
            <a:r>
              <a:rPr lang="en-US"/>
              <a:t>Van de Lagemort, Richard. </a:t>
            </a:r>
            <a:r>
              <a:rPr lang="en-US" u="sng"/>
              <a:t>Theory of Knowledge</a:t>
            </a:r>
            <a:r>
              <a:rPr lang="en-US"/>
              <a:t>. Cambridge: Cambridge UP, 2005. </a:t>
            </a:r>
          </a:p>
          <a:p>
            <a:r>
              <a:rPr lang="en-US"/>
              <a:t>Wade, Nicholas. "Pas de Deux of Sexuality Is Written in the Genes." </a:t>
            </a:r>
            <a:r>
              <a:rPr lang="en-US" u="sng"/>
              <a:t>New York Times</a:t>
            </a:r>
            <a:r>
              <a:rPr lang="en-US"/>
              <a:t>. 7 Apr. 2007. 5 Apr. 2011 &lt;http://www.nytimes.com/2007/04/10/health/10gene.html?pagewanted=1&amp;_r=2&amp;ei=5070&amp;en=b8ee8ae30451c2e9&amp;ex=1187236800&gt;.</a:t>
            </a:r>
          </a:p>
          <a:p>
            <a:endParaRPr lang="en-US"/>
          </a:p>
        </p:txBody>
      </p:sp>
      <p:sp>
        <p:nvSpPr>
          <p:cNvPr id="3" name="Title 2"/>
          <p:cNvSpPr>
            <a:spLocks noGrp="1"/>
          </p:cNvSpPr>
          <p:nvPr>
            <p:ph type="ctrTitle"/>
          </p:nvPr>
        </p:nvSpPr>
        <p:spPr/>
        <p:txBody>
          <a:bodyPr/>
          <a:lstStyle/>
          <a:p>
            <a:r>
              <a:rPr lang="en-US"/>
              <a:t>Citations </a:t>
            </a:r>
          </a:p>
        </p:txBody>
      </p:sp>
    </p:spTree>
    <p:extLst>
      <p:ext uri="{BB962C8B-B14F-4D97-AF65-F5344CB8AC3E}">
        <p14:creationId xmlns:p14="http://schemas.microsoft.com/office/powerpoint/2010/main" val="4253522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What is the </a:t>
            </a:r>
            <a:r>
              <a:rPr lang="en-US" b="1"/>
              <a:t>process</a:t>
            </a:r>
            <a:r>
              <a:rPr lang="en-US"/>
              <a:t> for determining and evaluating morality?</a:t>
            </a:r>
          </a:p>
          <a:p>
            <a:endParaRPr lang="en-US"/>
          </a:p>
        </p:txBody>
      </p:sp>
      <p:sp>
        <p:nvSpPr>
          <p:cNvPr id="3" name="Title 2"/>
          <p:cNvSpPr>
            <a:spLocks noGrp="1"/>
          </p:cNvSpPr>
          <p:nvPr>
            <p:ph type="ctrTitle"/>
          </p:nvPr>
        </p:nvSpPr>
        <p:spPr/>
        <p:txBody>
          <a:bodyPr/>
          <a:lstStyle/>
          <a:p>
            <a:r>
              <a:rPr lang="en-US"/>
              <a:t>Knowledge issue QUestion</a:t>
            </a:r>
          </a:p>
        </p:txBody>
      </p:sp>
    </p:spTree>
    <p:extLst>
      <p:ext uri="{BB962C8B-B14F-4D97-AF65-F5344CB8AC3E}">
        <p14:creationId xmlns:p14="http://schemas.microsoft.com/office/powerpoint/2010/main" val="95759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pPr algn="l"/>
            <a:r>
              <a:rPr lang="en-US" u="sng">
                <a:solidFill>
                  <a:srgbClr val="DC9E1F"/>
                </a:solidFill>
                <a:latin typeface="Arial Narrow"/>
              </a:rPr>
              <a:t>Assumptions-</a:t>
            </a:r>
            <a:r>
              <a:rPr lang="en-US">
                <a:solidFill>
                  <a:srgbClr val="DC9E1F"/>
                </a:solidFill>
                <a:latin typeface="Arial Narrow"/>
              </a:rPr>
              <a:t> </a:t>
            </a:r>
          </a:p>
          <a:p>
            <a:pPr marL="285750" indent="-285750" algn="l">
              <a:buFont typeface="Arial" pitchFamily="34" charset="0"/>
              <a:buChar char="•"/>
            </a:pPr>
            <a:r>
              <a:rPr lang="en-US">
                <a:solidFill>
                  <a:srgbClr val="DC9E1F"/>
                </a:solidFill>
                <a:latin typeface="Arial Narrow"/>
              </a:rPr>
              <a:t>There is a process.</a:t>
            </a:r>
          </a:p>
          <a:p>
            <a:pPr marL="285750" indent="-285750" algn="l">
              <a:buFont typeface="Arial" pitchFamily="34" charset="0"/>
              <a:buChar char="•"/>
            </a:pPr>
            <a:r>
              <a:rPr lang="en-US">
                <a:solidFill>
                  <a:srgbClr val="DC9E1F"/>
                </a:solidFill>
                <a:latin typeface="Arial Narrow"/>
              </a:rPr>
              <a:t>It can be determined and evaluated.</a:t>
            </a:r>
          </a:p>
          <a:p>
            <a:r>
              <a:rPr lang="en-US" u="sng">
                <a:solidFill>
                  <a:srgbClr val="DC9E1F"/>
                </a:solidFill>
                <a:latin typeface="Arial Narrow"/>
              </a:rPr>
              <a:t>Morality</a:t>
            </a:r>
            <a:endParaRPr lang="en-US">
              <a:solidFill>
                <a:srgbClr val="DC9E1F"/>
              </a:solidFill>
              <a:latin typeface="Arial Narrow"/>
            </a:endParaRPr>
          </a:p>
          <a:p>
            <a:endParaRPr lang="en-US">
              <a:solidFill>
                <a:srgbClr val="DC9E1F"/>
              </a:solidFill>
              <a:latin typeface="Arial Narrow"/>
            </a:endParaRPr>
          </a:p>
          <a:p>
            <a:pPr marL="285750" indent="-285750" algn="l">
              <a:buFont typeface="Arial" pitchFamily="34" charset="0"/>
              <a:buChar char="•"/>
            </a:pPr>
            <a:r>
              <a:rPr lang="en-US">
                <a:solidFill>
                  <a:srgbClr val="DC9E1F"/>
                </a:solidFill>
                <a:latin typeface="Arial Narrow"/>
              </a:rPr>
              <a:t>According to Dictionary.com, it reads, " of, pertaining to, or concerned with </a:t>
            </a:r>
            <a:r>
              <a:rPr lang="en-US">
                <a:solidFill>
                  <a:srgbClr val="DC9E1F"/>
                </a:solidFill>
                <a:latin typeface="Arial Narrow"/>
                <a:hlinkClick r:id="rId3"/>
              </a:rPr>
              <a:t>t</a:t>
            </a:r>
            <a:r>
              <a:rPr lang="en-US">
                <a:solidFill>
                  <a:srgbClr val="FFFFFF"/>
                </a:solidFill>
                <a:latin typeface="Arial Narrow"/>
                <a:hlinkClick r:id="rId3"/>
              </a:rPr>
              <a:t>he</a:t>
            </a:r>
            <a:r>
              <a:rPr lang="en-US">
                <a:solidFill>
                  <a:srgbClr val="DC9E1F"/>
                </a:solidFill>
                <a:latin typeface="Arial Narrow"/>
              </a:rPr>
              <a:t> principles or rules of right conduct or the distinction between right and wrong;"</a:t>
            </a:r>
          </a:p>
          <a:p>
            <a:pPr algn="l"/>
            <a:endParaRPr lang="en-US">
              <a:solidFill>
                <a:srgbClr val="DC9E1F"/>
              </a:solidFill>
              <a:latin typeface="Arial Narrow"/>
            </a:endParaRPr>
          </a:p>
        </p:txBody>
      </p:sp>
      <p:sp>
        <p:nvSpPr>
          <p:cNvPr id="3" name="Title 2"/>
          <p:cNvSpPr>
            <a:spLocks noGrp="1"/>
          </p:cNvSpPr>
          <p:nvPr>
            <p:ph type="ctrTitle"/>
          </p:nvPr>
        </p:nvSpPr>
        <p:spPr/>
        <p:txBody>
          <a:bodyPr/>
          <a:lstStyle/>
          <a:p>
            <a:r>
              <a:rPr lang="en-US"/>
              <a:t>Dissecting the question</a:t>
            </a:r>
          </a:p>
        </p:txBody>
      </p:sp>
    </p:spTree>
    <p:extLst>
      <p:ext uri="{BB962C8B-B14F-4D97-AF65-F5344CB8AC3E}">
        <p14:creationId xmlns:p14="http://schemas.microsoft.com/office/powerpoint/2010/main" val="116289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1463" cap="all" spc="50">
                <a:solidFill>
                  <a:srgbClr val="FFFFFF"/>
                </a:solidFill>
              </a:rPr>
              <a:t>"SOme people who are sceptical about moral knowledge claim that moral values and judgments are simply matters of taste. But we take values more seriously than tastes and we expect people to justify their </a:t>
            </a:r>
            <a:r>
              <a:rPr lang="en-US" sz="1463" b="1" cap="all" spc="50">
                <a:solidFill>
                  <a:srgbClr val="FFFFFF"/>
                </a:solidFill>
              </a:rPr>
              <a:t>value-judgements</a:t>
            </a:r>
            <a:r>
              <a:rPr lang="en-US" sz="1463" cap="all" spc="50">
                <a:solidFill>
                  <a:srgbClr val="FFFFFF"/>
                </a:solidFill>
              </a:rPr>
              <a:t> and support them with reasons." ( Loogemaat, 364) </a:t>
            </a:r>
          </a:p>
        </p:txBody>
      </p:sp>
      <p:sp>
        <p:nvSpPr>
          <p:cNvPr id="3" name="Title 2"/>
          <p:cNvSpPr>
            <a:spLocks noGrp="1"/>
          </p:cNvSpPr>
          <p:nvPr>
            <p:ph type="ctrTitle"/>
          </p:nvPr>
        </p:nvSpPr>
        <p:spPr/>
        <p:txBody>
          <a:bodyPr/>
          <a:lstStyle/>
          <a:p>
            <a:r>
              <a:rPr lang="en-US"/>
              <a:t>MORALITY IN TOK DICTIONARY!</a:t>
            </a:r>
          </a:p>
        </p:txBody>
      </p:sp>
    </p:spTree>
    <p:extLst>
      <p:ext uri="{BB962C8B-B14F-4D97-AF65-F5344CB8AC3E}">
        <p14:creationId xmlns:p14="http://schemas.microsoft.com/office/powerpoint/2010/main" val="4106667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sz="5400"/>
              <a:t>KNOWLEDGE= </a:t>
            </a:r>
            <a:r>
              <a:rPr lang="en-US" sz="5400" b="1" u="sng"/>
              <a:t>JUSTIFED</a:t>
            </a:r>
            <a:r>
              <a:rPr lang="en-US" sz="5400"/>
              <a:t> TRUE </a:t>
            </a:r>
            <a:r>
              <a:rPr lang="en-US" sz="5400" b="1" u="sng"/>
              <a:t>BELIEFS</a:t>
            </a:r>
            <a:r>
              <a:rPr lang="en-US" sz="5400"/>
              <a:t>!</a:t>
            </a:r>
          </a:p>
        </p:txBody>
      </p:sp>
    </p:spTree>
    <p:extLst>
      <p:ext uri="{BB962C8B-B14F-4D97-AF65-F5344CB8AC3E}">
        <p14:creationId xmlns:p14="http://schemas.microsoft.com/office/powerpoint/2010/main" val="2373236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285750" indent="-285750">
              <a:buFont typeface="Arial" pitchFamily="34" charset="0"/>
              <a:buChar char="•"/>
            </a:pPr>
            <a:r>
              <a:rPr lang="en-US">
                <a:solidFill>
                  <a:srgbClr val="DC9E1F"/>
                </a:solidFill>
                <a:latin typeface="Arial Narrow"/>
              </a:rPr>
              <a:t>"Beliefs are a subjective requirement for knowledge." May explain the conflict b/w knowledge communities.</a:t>
            </a:r>
          </a:p>
          <a:p>
            <a:pPr marL="285750" indent="-285750">
              <a:buFont typeface="Arial" pitchFamily="34" charset="0"/>
              <a:buChar char="•"/>
            </a:pPr>
            <a:r>
              <a:rPr lang="en-US">
                <a:solidFill>
                  <a:srgbClr val="DC9E1F"/>
                </a:solidFill>
                <a:latin typeface="Arial Narrow"/>
              </a:rPr>
              <a:t>3 kinds of beliefs: a) Vague Belief b) A- well supported belief  c) </a:t>
            </a:r>
            <a:r>
              <a:rPr lang="en-US" b="1" u="sng">
                <a:solidFill>
                  <a:srgbClr val="DC9E1F"/>
                </a:solidFill>
                <a:latin typeface="Arial Narrow"/>
              </a:rPr>
              <a:t>A belief that is beyond reasonable doubt.</a:t>
            </a:r>
          </a:p>
        </p:txBody>
      </p:sp>
      <p:sp>
        <p:nvSpPr>
          <p:cNvPr id="3" name="Title 2"/>
          <p:cNvSpPr>
            <a:spLocks noGrp="1"/>
          </p:cNvSpPr>
          <p:nvPr>
            <p:ph type="ctrTitle"/>
          </p:nvPr>
        </p:nvSpPr>
        <p:spPr/>
        <p:txBody>
          <a:bodyPr/>
          <a:lstStyle/>
          <a:p>
            <a:r>
              <a:rPr lang="en-US"/>
              <a:t>Nature of Beliefs</a:t>
            </a:r>
          </a:p>
        </p:txBody>
      </p:sp>
    </p:spTree>
    <p:extLst>
      <p:ext uri="{BB962C8B-B14F-4D97-AF65-F5344CB8AC3E}">
        <p14:creationId xmlns:p14="http://schemas.microsoft.com/office/powerpoint/2010/main" val="153899059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0</TotalTime>
  <Words>1494</Words>
  <Application>Microsoft Office PowerPoint</Application>
  <PresentationFormat>On-screen Show (4:3)</PresentationFormat>
  <Paragraphs>206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Horizon</vt:lpstr>
      <vt:lpstr>To choose or not to choose, that's the question.</vt:lpstr>
      <vt:lpstr>Introduction</vt:lpstr>
      <vt:lpstr>Real Life Situation</vt:lpstr>
      <vt:lpstr>Continued...</vt:lpstr>
      <vt:lpstr>Knowledge issue QUestion</vt:lpstr>
      <vt:lpstr>Dissecting the question</vt:lpstr>
      <vt:lpstr>MORALITY IN TOK DICTIONARY!</vt:lpstr>
      <vt:lpstr>PowerPoint Presentation</vt:lpstr>
      <vt:lpstr>Nature of Beliefs</vt:lpstr>
      <vt:lpstr>Justify it!</vt:lpstr>
      <vt:lpstr>Justification of moral beliefs from different perspectives</vt:lpstr>
      <vt:lpstr>Moral Relativism </vt:lpstr>
      <vt:lpstr>Moral Relativism </vt:lpstr>
      <vt:lpstr>RELIGIOUS ETHICS</vt:lpstr>
      <vt:lpstr>Religious ethics</vt:lpstr>
      <vt:lpstr>Emotion</vt:lpstr>
      <vt:lpstr>Intuition ( continued...)</vt:lpstr>
      <vt:lpstr>Subject- Based Intuition</vt:lpstr>
      <vt:lpstr>SUbject- Specific intuitions</vt:lpstr>
      <vt:lpstr>glBT perspective</vt:lpstr>
      <vt:lpstr>Kant's approach to ethics</vt:lpstr>
      <vt:lpstr>Value and dignity</vt:lpstr>
      <vt:lpstr>Criticisms of kant's approach</vt:lpstr>
      <vt:lpstr>Emotion</vt:lpstr>
      <vt:lpstr>Intuition ( continued...)</vt:lpstr>
      <vt:lpstr>Subject- Based Intuition</vt:lpstr>
      <vt:lpstr>SUbject- Specific intuitions</vt:lpstr>
      <vt:lpstr>Scientific Evidence</vt:lpstr>
      <vt:lpstr>Science as an area of knowledge</vt:lpstr>
      <vt:lpstr>Scientific Method</vt:lpstr>
      <vt:lpstr>Falsification</vt:lpstr>
      <vt:lpstr>WHy does it even matter?    </vt:lpstr>
      <vt:lpstr>Linking question</vt:lpstr>
      <vt:lpstr>Difference in interpretation!</vt:lpstr>
      <vt:lpstr>language in Science</vt:lpstr>
      <vt:lpstr>Sapir-worf hypothesis</vt:lpstr>
      <vt:lpstr>Criticisms </vt:lpstr>
      <vt:lpstr>Language and values</vt:lpstr>
      <vt:lpstr>Conclusion </vt:lpstr>
      <vt:lpstr>Citations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SCUSD</cp:lastModifiedBy>
  <cp:revision>47</cp:revision>
  <dcterms:modified xsi:type="dcterms:W3CDTF">2011-04-07T20:18:18Z</dcterms:modified>
</cp:coreProperties>
</file>